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1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65" r:id="rId4"/>
    <p:sldId id="271" r:id="rId5"/>
    <p:sldId id="258" r:id="rId6"/>
    <p:sldId id="272" r:id="rId7"/>
    <p:sldId id="273" r:id="rId8"/>
    <p:sldId id="259" r:id="rId9"/>
    <p:sldId id="260" r:id="rId10"/>
    <p:sldId id="312" r:id="rId11"/>
    <p:sldId id="313" r:id="rId12"/>
    <p:sldId id="314" r:id="rId13"/>
    <p:sldId id="274" r:id="rId14"/>
    <p:sldId id="278" r:id="rId15"/>
    <p:sldId id="261" r:id="rId16"/>
    <p:sldId id="264" r:id="rId17"/>
    <p:sldId id="263" r:id="rId18"/>
    <p:sldId id="279" r:id="rId19"/>
    <p:sldId id="315" r:id="rId20"/>
    <p:sldId id="280" r:id="rId21"/>
    <p:sldId id="282" r:id="rId22"/>
    <p:sldId id="281" r:id="rId23"/>
    <p:sldId id="283" r:id="rId24"/>
    <p:sldId id="284" r:id="rId25"/>
    <p:sldId id="285" r:id="rId26"/>
    <p:sldId id="266" r:id="rId27"/>
    <p:sldId id="275" r:id="rId28"/>
    <p:sldId id="288" r:id="rId29"/>
    <p:sldId id="290" r:id="rId30"/>
    <p:sldId id="292" r:id="rId31"/>
    <p:sldId id="294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67" r:id="rId40"/>
    <p:sldId id="304" r:id="rId41"/>
    <p:sldId id="305" r:id="rId42"/>
    <p:sldId id="306" r:id="rId43"/>
    <p:sldId id="307" r:id="rId44"/>
    <p:sldId id="308" r:id="rId45"/>
    <p:sldId id="309" r:id="rId46"/>
    <p:sldId id="276" r:id="rId47"/>
    <p:sldId id="310" r:id="rId48"/>
    <p:sldId id="311" r:id="rId49"/>
    <p:sldId id="268" r:id="rId50"/>
    <p:sldId id="269" r:id="rId51"/>
    <p:sldId id="27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4B49D-D2F4-4BBC-91E9-B987CA1DA0A6}" v="7" dt="2021-11-08T20:52:47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Vilardell Bascompte" userId="5ea00cb128cf0053" providerId="LiveId" clId="{1E44B49D-D2F4-4BBC-91E9-B987CA1DA0A6}"/>
    <pc:docChg chg="undo custSel addSld delSld modSld">
      <pc:chgData name="Xavier Vilardell Bascompte" userId="5ea00cb128cf0053" providerId="LiveId" clId="{1E44B49D-D2F4-4BBC-91E9-B987CA1DA0A6}" dt="2021-11-08T21:00:52.947" v="318" actId="207"/>
      <pc:docMkLst>
        <pc:docMk/>
      </pc:docMkLst>
      <pc:sldChg chg="addSp modSp mod">
        <pc:chgData name="Xavier Vilardell Bascompte" userId="5ea00cb128cf0053" providerId="LiveId" clId="{1E44B49D-D2F4-4BBC-91E9-B987CA1DA0A6}" dt="2021-11-08T20:42:46.455" v="4" actId="14100"/>
        <pc:sldMkLst>
          <pc:docMk/>
          <pc:sldMk cId="3275979412" sldId="260"/>
        </pc:sldMkLst>
        <pc:spChg chg="add mod">
          <ac:chgData name="Xavier Vilardell Bascompte" userId="5ea00cb128cf0053" providerId="LiveId" clId="{1E44B49D-D2F4-4BBC-91E9-B987CA1DA0A6}" dt="2021-11-08T20:42:46.455" v="4" actId="14100"/>
          <ac:spMkLst>
            <pc:docMk/>
            <pc:sldMk cId="3275979412" sldId="260"/>
            <ac:spMk id="8" creationId="{DDD4D1EC-7197-4DBD-B0C5-97AB7E5619AB}"/>
          </ac:spMkLst>
        </pc:spChg>
      </pc:sldChg>
      <pc:sldChg chg="modSp mod">
        <pc:chgData name="Xavier Vilardell Bascompte" userId="5ea00cb128cf0053" providerId="LiveId" clId="{1E44B49D-D2F4-4BBC-91E9-B987CA1DA0A6}" dt="2021-11-08T20:48:38.528" v="122" actId="207"/>
        <pc:sldMkLst>
          <pc:docMk/>
          <pc:sldMk cId="2226585933" sldId="272"/>
        </pc:sldMkLst>
        <pc:spChg chg="mod">
          <ac:chgData name="Xavier Vilardell Bascompte" userId="5ea00cb128cf0053" providerId="LiveId" clId="{1E44B49D-D2F4-4BBC-91E9-B987CA1DA0A6}" dt="2021-11-08T20:48:38.528" v="122" actId="207"/>
          <ac:spMkLst>
            <pc:docMk/>
            <pc:sldMk cId="2226585933" sldId="272"/>
            <ac:spMk id="4" creationId="{68D7B5A7-4CEF-4CB5-98EA-B2AF585E5090}"/>
          </ac:spMkLst>
        </pc:spChg>
      </pc:sldChg>
      <pc:sldChg chg="modSp mod">
        <pc:chgData name="Xavier Vilardell Bascompte" userId="5ea00cb128cf0053" providerId="LiveId" clId="{1E44B49D-D2F4-4BBC-91E9-B987CA1DA0A6}" dt="2021-11-08T20:57:27.085" v="259" actId="207"/>
        <pc:sldMkLst>
          <pc:docMk/>
          <pc:sldMk cId="3724427342" sldId="278"/>
        </pc:sldMkLst>
        <pc:spChg chg="mod">
          <ac:chgData name="Xavier Vilardell Bascompte" userId="5ea00cb128cf0053" providerId="LiveId" clId="{1E44B49D-D2F4-4BBC-91E9-B987CA1DA0A6}" dt="2021-11-08T20:57:27.085" v="259" actId="207"/>
          <ac:spMkLst>
            <pc:docMk/>
            <pc:sldMk cId="3724427342" sldId="278"/>
            <ac:spMk id="8" creationId="{638B7873-A87A-4DF5-ACC0-32520D4C9F55}"/>
          </ac:spMkLst>
        </pc:spChg>
      </pc:sldChg>
      <pc:sldChg chg="addSp delSp modSp mod">
        <pc:chgData name="Xavier Vilardell Bascompte" userId="5ea00cb128cf0053" providerId="LiveId" clId="{1E44B49D-D2F4-4BBC-91E9-B987CA1DA0A6}" dt="2021-11-08T20:57:41.617" v="260" actId="207"/>
        <pc:sldMkLst>
          <pc:docMk/>
          <pc:sldMk cId="485433534" sldId="279"/>
        </pc:sldMkLst>
        <pc:spChg chg="del">
          <ac:chgData name="Xavier Vilardell Bascompte" userId="5ea00cb128cf0053" providerId="LiveId" clId="{1E44B49D-D2F4-4BBC-91E9-B987CA1DA0A6}" dt="2021-11-08T20:53:23.071" v="202" actId="478"/>
          <ac:spMkLst>
            <pc:docMk/>
            <pc:sldMk cId="485433534" sldId="279"/>
            <ac:spMk id="8" creationId="{638B7873-A87A-4DF5-ACC0-32520D4C9F55}"/>
          </ac:spMkLst>
        </pc:spChg>
        <pc:spChg chg="mod">
          <ac:chgData name="Xavier Vilardell Bascompte" userId="5ea00cb128cf0053" providerId="LiveId" clId="{1E44B49D-D2F4-4BBC-91E9-B987CA1DA0A6}" dt="2021-11-08T20:57:41.617" v="260" actId="207"/>
          <ac:spMkLst>
            <pc:docMk/>
            <pc:sldMk cId="485433534" sldId="279"/>
            <ac:spMk id="11" creationId="{75C61ED9-F317-46FD-B53A-62ABBAEA0796}"/>
          </ac:spMkLst>
        </pc:spChg>
        <pc:picChg chg="add mod">
          <ac:chgData name="Xavier Vilardell Bascompte" userId="5ea00cb128cf0053" providerId="LiveId" clId="{1E44B49D-D2F4-4BBC-91E9-B987CA1DA0A6}" dt="2021-11-08T20:52:55.048" v="199" actId="1076"/>
          <ac:picMkLst>
            <pc:docMk/>
            <pc:sldMk cId="485433534" sldId="279"/>
            <ac:picMk id="7" creationId="{CF981F26-7BD5-4645-BFBE-AA377E018F18}"/>
          </ac:picMkLst>
        </pc:picChg>
        <pc:picChg chg="del">
          <ac:chgData name="Xavier Vilardell Bascompte" userId="5ea00cb128cf0053" providerId="LiveId" clId="{1E44B49D-D2F4-4BBC-91E9-B987CA1DA0A6}" dt="2021-11-08T20:52:19.752" v="194" actId="478"/>
          <ac:picMkLst>
            <pc:docMk/>
            <pc:sldMk cId="485433534" sldId="279"/>
            <ac:picMk id="9" creationId="{FA39830D-CC35-40EB-AC00-191A0F259F9C}"/>
          </ac:picMkLst>
        </pc:picChg>
        <pc:picChg chg="del">
          <ac:chgData name="Xavier Vilardell Bascompte" userId="5ea00cb128cf0053" providerId="LiveId" clId="{1E44B49D-D2F4-4BBC-91E9-B987CA1DA0A6}" dt="2021-11-08T20:52:58.195" v="200" actId="478"/>
          <ac:picMkLst>
            <pc:docMk/>
            <pc:sldMk cId="485433534" sldId="279"/>
            <ac:picMk id="10" creationId="{369FD130-472B-4FBC-9606-DB2C230DB29B}"/>
          </ac:picMkLst>
        </pc:picChg>
      </pc:sldChg>
      <pc:sldChg chg="modSp mod">
        <pc:chgData name="Xavier Vilardell Bascompte" userId="5ea00cb128cf0053" providerId="LiveId" clId="{1E44B49D-D2F4-4BBC-91E9-B987CA1DA0A6}" dt="2021-11-08T20:58:49.529" v="274" actId="207"/>
        <pc:sldMkLst>
          <pc:docMk/>
          <pc:sldMk cId="4154574729" sldId="281"/>
        </pc:sldMkLst>
        <pc:spChg chg="mod">
          <ac:chgData name="Xavier Vilardell Bascompte" userId="5ea00cb128cf0053" providerId="LiveId" clId="{1E44B49D-D2F4-4BBC-91E9-B987CA1DA0A6}" dt="2021-11-08T20:58:49.529" v="274" actId="207"/>
          <ac:spMkLst>
            <pc:docMk/>
            <pc:sldMk cId="4154574729" sldId="281"/>
            <ac:spMk id="7" creationId="{06ED9440-806B-461F-8BE4-826DFC6EAF58}"/>
          </ac:spMkLst>
        </pc:spChg>
      </pc:sldChg>
      <pc:sldChg chg="modSp mod">
        <pc:chgData name="Xavier Vilardell Bascompte" userId="5ea00cb128cf0053" providerId="LiveId" clId="{1E44B49D-D2F4-4BBC-91E9-B987CA1DA0A6}" dt="2021-11-08T20:59:15.452" v="280" actId="207"/>
        <pc:sldMkLst>
          <pc:docMk/>
          <pc:sldMk cId="4208636410" sldId="283"/>
        </pc:sldMkLst>
        <pc:spChg chg="mod">
          <ac:chgData name="Xavier Vilardell Bascompte" userId="5ea00cb128cf0053" providerId="LiveId" clId="{1E44B49D-D2F4-4BBC-91E9-B987CA1DA0A6}" dt="2021-11-08T20:59:15.452" v="280" actId="207"/>
          <ac:spMkLst>
            <pc:docMk/>
            <pc:sldMk cId="4208636410" sldId="283"/>
            <ac:spMk id="7" creationId="{06ED9440-806B-461F-8BE4-826DFC6EAF58}"/>
          </ac:spMkLst>
        </pc:spChg>
      </pc:sldChg>
      <pc:sldChg chg="modSp mod">
        <pc:chgData name="Xavier Vilardell Bascompte" userId="5ea00cb128cf0053" providerId="LiveId" clId="{1E44B49D-D2F4-4BBC-91E9-B987CA1DA0A6}" dt="2021-11-08T20:59:50.037" v="290" actId="207"/>
        <pc:sldMkLst>
          <pc:docMk/>
          <pc:sldMk cId="628919488" sldId="284"/>
        </pc:sldMkLst>
        <pc:spChg chg="mod">
          <ac:chgData name="Xavier Vilardell Bascompte" userId="5ea00cb128cf0053" providerId="LiveId" clId="{1E44B49D-D2F4-4BBC-91E9-B987CA1DA0A6}" dt="2021-11-08T20:59:50.037" v="290" actId="207"/>
          <ac:spMkLst>
            <pc:docMk/>
            <pc:sldMk cId="628919488" sldId="284"/>
            <ac:spMk id="7" creationId="{06ED9440-806B-461F-8BE4-826DFC6EAF58}"/>
          </ac:spMkLst>
        </pc:spChg>
      </pc:sldChg>
      <pc:sldChg chg="modSp mod">
        <pc:chgData name="Xavier Vilardell Bascompte" userId="5ea00cb128cf0053" providerId="LiveId" clId="{1E44B49D-D2F4-4BBC-91E9-B987CA1DA0A6}" dt="2021-11-08T21:00:52.947" v="318" actId="207"/>
        <pc:sldMkLst>
          <pc:docMk/>
          <pc:sldMk cId="2154614527" sldId="285"/>
        </pc:sldMkLst>
        <pc:spChg chg="mod">
          <ac:chgData name="Xavier Vilardell Bascompte" userId="5ea00cb128cf0053" providerId="LiveId" clId="{1E44B49D-D2F4-4BBC-91E9-B987CA1DA0A6}" dt="2021-11-08T21:00:52.947" v="318" actId="207"/>
          <ac:spMkLst>
            <pc:docMk/>
            <pc:sldMk cId="2154614527" sldId="285"/>
            <ac:spMk id="7" creationId="{06ED9440-806B-461F-8BE4-826DFC6EAF58}"/>
          </ac:spMkLst>
        </pc:spChg>
      </pc:sldChg>
      <pc:sldChg chg="delSp modSp add mod">
        <pc:chgData name="Xavier Vilardell Bascompte" userId="5ea00cb128cf0053" providerId="LiveId" clId="{1E44B49D-D2F4-4BBC-91E9-B987CA1DA0A6}" dt="2021-11-08T20:55:33.546" v="244" actId="113"/>
        <pc:sldMkLst>
          <pc:docMk/>
          <pc:sldMk cId="4071160496" sldId="312"/>
        </pc:sldMkLst>
        <pc:spChg chg="del">
          <ac:chgData name="Xavier Vilardell Bascompte" userId="5ea00cb128cf0053" providerId="LiveId" clId="{1E44B49D-D2F4-4BBC-91E9-B987CA1DA0A6}" dt="2021-11-08T20:45:07.322" v="86" actId="478"/>
          <ac:spMkLst>
            <pc:docMk/>
            <pc:sldMk cId="4071160496" sldId="312"/>
            <ac:spMk id="6" creationId="{70B88593-9E89-45EC-8153-5A547985A6D6}"/>
          </ac:spMkLst>
        </pc:spChg>
        <pc:spChg chg="mod">
          <ac:chgData name="Xavier Vilardell Bascompte" userId="5ea00cb128cf0053" providerId="LiveId" clId="{1E44B49D-D2F4-4BBC-91E9-B987CA1DA0A6}" dt="2021-11-08T20:55:33.546" v="244" actId="113"/>
          <ac:spMkLst>
            <pc:docMk/>
            <pc:sldMk cId="4071160496" sldId="312"/>
            <ac:spMk id="8" creationId="{DDD4D1EC-7197-4DBD-B0C5-97AB7E5619AB}"/>
          </ac:spMkLst>
        </pc:spChg>
        <pc:picChg chg="del">
          <ac:chgData name="Xavier Vilardell Bascompte" userId="5ea00cb128cf0053" providerId="LiveId" clId="{1E44B49D-D2F4-4BBC-91E9-B987CA1DA0A6}" dt="2021-11-08T20:45:08.270" v="87" actId="478"/>
          <ac:picMkLst>
            <pc:docMk/>
            <pc:sldMk cId="4071160496" sldId="312"/>
            <ac:picMk id="7" creationId="{F4364F9D-80A2-4035-BEFD-7B397BAA31B9}"/>
          </ac:picMkLst>
        </pc:picChg>
      </pc:sldChg>
      <pc:sldChg chg="addSp modSp add mod">
        <pc:chgData name="Xavier Vilardell Bascompte" userId="5ea00cb128cf0053" providerId="LiveId" clId="{1E44B49D-D2F4-4BBC-91E9-B987CA1DA0A6}" dt="2021-11-08T20:56:15.094" v="249" actId="113"/>
        <pc:sldMkLst>
          <pc:docMk/>
          <pc:sldMk cId="2139394124" sldId="313"/>
        </pc:sldMkLst>
        <pc:spChg chg="mod">
          <ac:chgData name="Xavier Vilardell Bascompte" userId="5ea00cb128cf0053" providerId="LiveId" clId="{1E44B49D-D2F4-4BBC-91E9-B987CA1DA0A6}" dt="2021-11-08T20:56:15.094" v="249" actId="113"/>
          <ac:spMkLst>
            <pc:docMk/>
            <pc:sldMk cId="2139394124" sldId="313"/>
            <ac:spMk id="8" creationId="{DDD4D1EC-7197-4DBD-B0C5-97AB7E5619AB}"/>
          </ac:spMkLst>
        </pc:spChg>
        <pc:picChg chg="add mod">
          <ac:chgData name="Xavier Vilardell Bascompte" userId="5ea00cb128cf0053" providerId="LiveId" clId="{1E44B49D-D2F4-4BBC-91E9-B987CA1DA0A6}" dt="2021-11-08T20:48:14.868" v="121" actId="1076"/>
          <ac:picMkLst>
            <pc:docMk/>
            <pc:sldMk cId="2139394124" sldId="313"/>
            <ac:picMk id="6" creationId="{3B648989-A6D9-47EB-979E-D37296E5EA92}"/>
          </ac:picMkLst>
        </pc:picChg>
        <pc:picChg chg="add mod">
          <ac:chgData name="Xavier Vilardell Bascompte" userId="5ea00cb128cf0053" providerId="LiveId" clId="{1E44B49D-D2F4-4BBC-91E9-B987CA1DA0A6}" dt="2021-11-08T20:48:11.102" v="120" actId="1076"/>
          <ac:picMkLst>
            <pc:docMk/>
            <pc:sldMk cId="2139394124" sldId="313"/>
            <ac:picMk id="7" creationId="{02E41A7A-B53A-4ADA-A1C4-198CF0209F4B}"/>
          </ac:picMkLst>
        </pc:picChg>
      </pc:sldChg>
      <pc:sldChg chg="add del">
        <pc:chgData name="Xavier Vilardell Bascompte" userId="5ea00cb128cf0053" providerId="LiveId" clId="{1E44B49D-D2F4-4BBC-91E9-B987CA1DA0A6}" dt="2021-11-08T20:45:29.822" v="90" actId="2696"/>
        <pc:sldMkLst>
          <pc:docMk/>
          <pc:sldMk cId="3858935888" sldId="313"/>
        </pc:sldMkLst>
      </pc:sldChg>
      <pc:sldChg chg="addSp delSp modSp add mod">
        <pc:chgData name="Xavier Vilardell Bascompte" userId="5ea00cb128cf0053" providerId="LiveId" clId="{1E44B49D-D2F4-4BBC-91E9-B987CA1DA0A6}" dt="2021-11-08T20:57:12.182" v="257" actId="113"/>
        <pc:sldMkLst>
          <pc:docMk/>
          <pc:sldMk cId="2774779359" sldId="314"/>
        </pc:sldMkLst>
        <pc:spChg chg="mod">
          <ac:chgData name="Xavier Vilardell Bascompte" userId="5ea00cb128cf0053" providerId="LiveId" clId="{1E44B49D-D2F4-4BBC-91E9-B987CA1DA0A6}" dt="2021-11-08T20:57:12.182" v="257" actId="113"/>
          <ac:spMkLst>
            <pc:docMk/>
            <pc:sldMk cId="2774779359" sldId="314"/>
            <ac:spMk id="8" creationId="{DDD4D1EC-7197-4DBD-B0C5-97AB7E5619AB}"/>
          </ac:spMkLst>
        </pc:spChg>
        <pc:picChg chg="del">
          <ac:chgData name="Xavier Vilardell Bascompte" userId="5ea00cb128cf0053" providerId="LiveId" clId="{1E44B49D-D2F4-4BBC-91E9-B987CA1DA0A6}" dt="2021-11-08T20:49:00.134" v="124" actId="478"/>
          <ac:picMkLst>
            <pc:docMk/>
            <pc:sldMk cId="2774779359" sldId="314"/>
            <ac:picMk id="6" creationId="{3B648989-A6D9-47EB-979E-D37296E5EA92}"/>
          </ac:picMkLst>
        </pc:picChg>
        <pc:picChg chg="del">
          <ac:chgData name="Xavier Vilardell Bascompte" userId="5ea00cb128cf0053" providerId="LiveId" clId="{1E44B49D-D2F4-4BBC-91E9-B987CA1DA0A6}" dt="2021-11-08T20:49:00.822" v="125" actId="478"/>
          <ac:picMkLst>
            <pc:docMk/>
            <pc:sldMk cId="2774779359" sldId="314"/>
            <ac:picMk id="7" creationId="{02E41A7A-B53A-4ADA-A1C4-198CF0209F4B}"/>
          </ac:picMkLst>
        </pc:picChg>
        <pc:picChg chg="add mod">
          <ac:chgData name="Xavier Vilardell Bascompte" userId="5ea00cb128cf0053" providerId="LiveId" clId="{1E44B49D-D2F4-4BBC-91E9-B987CA1DA0A6}" dt="2021-11-08T20:51:27.887" v="192" actId="1076"/>
          <ac:picMkLst>
            <pc:docMk/>
            <pc:sldMk cId="2774779359" sldId="314"/>
            <ac:picMk id="9" creationId="{BBB23256-8E6A-447A-BFC4-DB6ED02D2577}"/>
          </ac:picMkLst>
        </pc:picChg>
      </pc:sldChg>
      <pc:sldChg chg="modSp add mod">
        <pc:chgData name="Xavier Vilardell Bascompte" userId="5ea00cb128cf0053" providerId="LiveId" clId="{1E44B49D-D2F4-4BBC-91E9-B987CA1DA0A6}" dt="2021-11-08T20:58:05.563" v="264" actId="207"/>
        <pc:sldMkLst>
          <pc:docMk/>
          <pc:sldMk cId="2257100076" sldId="315"/>
        </pc:sldMkLst>
        <pc:spChg chg="mod">
          <ac:chgData name="Xavier Vilardell Bascompte" userId="5ea00cb128cf0053" providerId="LiveId" clId="{1E44B49D-D2F4-4BBC-91E9-B987CA1DA0A6}" dt="2021-11-08T20:58:05.563" v="264" actId="207"/>
          <ac:spMkLst>
            <pc:docMk/>
            <pc:sldMk cId="2257100076" sldId="315"/>
            <ac:spMk id="11" creationId="{75C61ED9-F317-46FD-B53A-62ABBAEA0796}"/>
          </ac:spMkLst>
        </pc:spChg>
      </pc:sldChg>
      <pc:sldChg chg="add del">
        <pc:chgData name="Xavier Vilardell Bascompte" userId="5ea00cb128cf0053" providerId="LiveId" clId="{1E44B49D-D2F4-4BBC-91E9-B987CA1DA0A6}" dt="2021-11-08T20:52:39.280" v="196"/>
        <pc:sldMkLst>
          <pc:docMk/>
          <pc:sldMk cId="2983990289" sldId="3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rard:Desktop:AMPA%20Tancament%202020-21%20Pressupost%202021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en-US"/>
              <a:t>SERVEI</a:t>
            </a:r>
            <a:r>
              <a:rPr lang="en-US" baseline="0"/>
              <a:t> MENJADOR CURS</a:t>
            </a:r>
            <a:r>
              <a:rPr lang="en-US"/>
              <a:t> 20-21</a:t>
            </a:r>
          </a:p>
          <a:p>
            <a:pPr>
              <a:defRPr lang="ca-ES"/>
            </a:pPr>
            <a:endParaRPr lang="en-US"/>
          </a:p>
          <a:p>
            <a:pPr>
              <a:defRPr lang="ca-ES"/>
            </a:pPr>
            <a:endParaRPr lang="en-US"/>
          </a:p>
          <a:p>
            <a:pPr>
              <a:defRPr lang="ca-ES"/>
            </a:pPr>
            <a:endParaRPr lang="en-US"/>
          </a:p>
          <a:p>
            <a:pPr>
              <a:defRPr lang="ca-ES"/>
            </a:pP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440762353531095E-2"/>
          <c:y val="0.116833683279512"/>
          <c:w val="0.84301208072242795"/>
          <c:h val="0.6950197084691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Menjador!$D$37</c:f>
              <c:strCache>
                <c:ptCount val="1"/>
                <c:pt idx="0">
                  <c:v>curs 2020-21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207.058,80 €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FA-C344-B079-AECADD2DDC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200.236,49 €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FA-C344-B079-AECADD2DDC1B}"/>
                </c:ext>
              </c:extLst>
            </c:dLbl>
            <c:dLbl>
              <c:idx val="2"/>
              <c:layout>
                <c:manualLayout>
                  <c:x val="3.29313932847581E-5"/>
                  <c:y val="-2.3897776476762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6.822,31 €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FA-C344-B079-AECADD2DD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'[AMPA Tancament 2020-21 Pressupost 2021-22.xlsx]Menjador'!$B$38,'[AMPA Tancament 2020-21 Pressupost 2021-22.xlsx]Menjador'!$B$43,'[AMPA Tancament 2020-21 Pressupost 2021-22.xlsx]Menjador'!$B$58</c:f>
              <c:strCache>
                <c:ptCount val="3"/>
                <c:pt idx="0">
                  <c:v>Ingres</c:v>
                </c:pt>
                <c:pt idx="1">
                  <c:v>Despeses</c:v>
                </c:pt>
                <c:pt idx="2">
                  <c:v>Resultat servei menjador</c:v>
                </c:pt>
              </c:strCache>
            </c:strRef>
          </c:cat>
          <c:val>
            <c:numRef>
              <c:f>'[AMPA Tancament 2020-21 Pressupost 2021-22.xlsx]Menjador'!$D$38,'[AMPA Tancament 2020-21 Pressupost 2021-22.xlsx]Menjador'!$D$43,'[AMPA Tancament 2020-21 Pressupost 2021-22.xlsx]Menjador'!$D$58</c:f>
              <c:numCache>
                <c:formatCode>General</c:formatCode>
                <c:ptCount val="3"/>
                <c:pt idx="0">
                  <c:v>207058.8</c:v>
                </c:pt>
                <c:pt idx="1">
                  <c:v>200236.49</c:v>
                </c:pt>
                <c:pt idx="2">
                  <c:v>6822.3099999999677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FA-C344-B079-AECADD2DD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96611224"/>
        <c:axId val="396614408"/>
      </c:barChart>
      <c:catAx>
        <c:axId val="396611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396614408"/>
        <c:crosses val="autoZero"/>
        <c:auto val="1"/>
        <c:lblAlgn val="ctr"/>
        <c:lblOffset val="100"/>
        <c:noMultiLvlLbl val="0"/>
      </c:catAx>
      <c:valAx>
        <c:axId val="39661440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396611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ca-ES" dirty="0"/>
              <a:t>Usuaris servei matí (mes)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98E-2"/>
          <c:y val="0.18333350948581101"/>
          <c:w val="0.96388888888889002"/>
          <c:h val="0.7001042822667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'servei matí'!$B$13</c:f>
              <c:strCache>
                <c:ptCount val="1"/>
                <c:pt idx="0">
                  <c:v>Usuaris servei matí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'servei matí'!$C$11:$E$11</c:f>
              <c:strCache>
                <c:ptCount val="3"/>
                <c:pt idx="0">
                  <c:v>curs 2019-20</c:v>
                </c:pt>
                <c:pt idx="1">
                  <c:v>curs 2020-21</c:v>
                </c:pt>
                <c:pt idx="2">
                  <c:v>previst curs 2021-22</c:v>
                </c:pt>
              </c:strCache>
            </c:strRef>
          </c:cat>
          <c:val>
            <c:numRef>
              <c:f>'servei matí'!$C$13:$E$13</c:f>
              <c:numCache>
                <c:formatCode>0</c:formatCode>
                <c:ptCount val="3"/>
                <c:pt idx="0">
                  <c:v>107</c:v>
                </c:pt>
                <c:pt idx="1">
                  <c:v>60.2</c:v>
                </c:pt>
                <c:pt idx="2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3-764D-B516-EF3FBE9D2E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0484280"/>
        <c:axId val="287214504"/>
      </c:barChart>
      <c:catAx>
        <c:axId val="350484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287214504"/>
        <c:crosses val="autoZero"/>
        <c:auto val="1"/>
        <c:lblAlgn val="ctr"/>
        <c:lblOffset val="100"/>
        <c:noMultiLvlLbl val="0"/>
      </c:catAx>
      <c:valAx>
        <c:axId val="287214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350484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es-ES" dirty="0"/>
              <a:t>Servei matí curs 20-21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15.520,93 €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68E-F14E-A802-37B3A7B05D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15.556,36 €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68E-F14E-A802-37B3A7B05D65}"/>
                </c:ext>
              </c:extLst>
            </c:dLbl>
            <c:dLbl>
              <c:idx val="2"/>
              <c:layout>
                <c:manualLayout>
                  <c:x val="1.02276828717149E-16"/>
                  <c:y val="0.1643835616438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-35,43 €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68E-F14E-A802-37B3A7B05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'[AMPA Tancament 2020-21 Pressupost 2021-22.xlsx]servei matí'!$B$27,'[AMPA Tancament 2020-21 Pressupost 2021-22.xlsx]servei matí'!$B$29,'[AMPA Tancament 2020-21 Pressupost 2021-22.xlsx]servei matí'!$B$34</c:f>
              <c:strCache>
                <c:ptCount val="3"/>
                <c:pt idx="0">
                  <c:v>Ingres</c:v>
                </c:pt>
                <c:pt idx="1">
                  <c:v>Despeses</c:v>
                </c:pt>
                <c:pt idx="2">
                  <c:v>Resultat servei matí</c:v>
                </c:pt>
              </c:strCache>
            </c:strRef>
          </c:cat>
          <c:val>
            <c:numRef>
              <c:f>'[AMPA Tancament 2020-21 Pressupost 2021-22.xlsx]servei matí'!$D$27,'[AMPA Tancament 2020-21 Pressupost 2021-22.xlsx]servei matí'!$D$29,'[AMPA Tancament 2020-21 Pressupost 2021-22.xlsx]servei matí'!$D$34</c:f>
              <c:numCache>
                <c:formatCode>General</c:formatCode>
                <c:ptCount val="3"/>
                <c:pt idx="0">
                  <c:v>15520.93</c:v>
                </c:pt>
                <c:pt idx="1">
                  <c:v>15556.36</c:v>
                </c:pt>
                <c:pt idx="2">
                  <c:v>-35.430000000000298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8E-F14E-A802-37B3A7B05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7058024"/>
        <c:axId val="397063704"/>
      </c:barChart>
      <c:catAx>
        <c:axId val="397058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397063704"/>
        <c:crosses val="autoZero"/>
        <c:auto val="1"/>
        <c:lblAlgn val="ctr"/>
        <c:lblOffset val="100"/>
        <c:noMultiLvlLbl val="0"/>
      </c:catAx>
      <c:valAx>
        <c:axId val="397063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7058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es-ES"/>
              <a:t>Usuaris servei tarda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'servei tarda '!$B$13</c:f>
              <c:strCache>
                <c:ptCount val="1"/>
                <c:pt idx="0">
                  <c:v>Usuaris servei tarda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'servei tarda '!$C$11:$E$11</c:f>
              <c:strCache>
                <c:ptCount val="3"/>
                <c:pt idx="0">
                  <c:v>curs 2019-20</c:v>
                </c:pt>
                <c:pt idx="1">
                  <c:v>curs 2020-21</c:v>
                </c:pt>
                <c:pt idx="2">
                  <c:v>previst curs 2021-22</c:v>
                </c:pt>
              </c:strCache>
            </c:strRef>
          </c:cat>
          <c:val>
            <c:numRef>
              <c:f>'servei tarda '!$C$13:$E$13</c:f>
              <c:numCache>
                <c:formatCode>0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2-0048-BE2F-C55E7FC990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6509496"/>
        <c:axId val="396899352"/>
      </c:barChart>
      <c:catAx>
        <c:axId val="396509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396899352"/>
        <c:crosses val="autoZero"/>
        <c:auto val="1"/>
        <c:lblAlgn val="ctr"/>
        <c:lblOffset val="100"/>
        <c:noMultiLvlLbl val="0"/>
      </c:catAx>
      <c:valAx>
        <c:axId val="3968993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396509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es-ES" dirty="0"/>
              <a:t>Servei</a:t>
            </a:r>
            <a:r>
              <a:rPr lang="es-ES" baseline="0" dirty="0"/>
              <a:t> tarda curs </a:t>
            </a:r>
            <a:r>
              <a:rPr lang="es-ES" dirty="0"/>
              <a:t>2020-21</a:t>
            </a:r>
          </a:p>
          <a:p>
            <a:pPr>
              <a:defRPr lang="ca-ES"/>
            </a:pPr>
            <a:endParaRPr lang="es-E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pPr algn="ctr">
                      <a:defRPr lang="ca-ES"/>
                    </a:pPr>
                    <a:r>
                      <a:rPr lang="en-US" dirty="0"/>
                      <a:t>3.230,72 €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9CF-7746-ADC8-3B19A4B9C7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4.698,28 €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9CF-7746-ADC8-3B19A4B9C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'[AMPA Tancament 2020-21 Pressupost 2021-22.xlsx]servei tarda '!$B$26,'[AMPA Tancament 2020-21 Pressupost 2021-22.xlsx]servei tarda '!$B$28,'[AMPA Tancament 2020-21 Pressupost 2021-22.xlsx]servei tarda '!$B$32</c:f>
              <c:strCache>
                <c:ptCount val="3"/>
                <c:pt idx="0">
                  <c:v>Ingres</c:v>
                </c:pt>
                <c:pt idx="1">
                  <c:v>Despeses</c:v>
                </c:pt>
                <c:pt idx="2">
                  <c:v>Resultat servei TARDA</c:v>
                </c:pt>
              </c:strCache>
            </c:strRef>
          </c:cat>
          <c:val>
            <c:numRef>
              <c:f>'[AMPA Tancament 2020-21 Pressupost 2021-22.xlsx]servei tarda '!$D$26,'[AMPA Tancament 2020-21 Pressupost 2021-22.xlsx]servei tarda '!$D$28,'[AMPA Tancament 2020-21 Pressupost 2021-22.xlsx]servei tarda '!$D$32</c:f>
              <c:numCache>
                <c:formatCode>General</c:formatCode>
                <c:ptCount val="3"/>
                <c:pt idx="0">
                  <c:v>3230.72</c:v>
                </c:pt>
                <c:pt idx="1">
                  <c:v>4698.28</c:v>
                </c:pt>
                <c:pt idx="2">
                  <c:v>-1467.56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CF-7746-ADC8-3B19A4B9C7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6796184"/>
        <c:axId val="397092552"/>
      </c:barChart>
      <c:catAx>
        <c:axId val="396796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397092552"/>
        <c:crosses val="autoZero"/>
        <c:auto val="1"/>
        <c:lblAlgn val="ctr"/>
        <c:lblOffset val="100"/>
        <c:noMultiLvlLbl val="0"/>
      </c:catAx>
      <c:valAx>
        <c:axId val="397092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6796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en-US"/>
              <a:t>Usuaris Extraescolars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extraescolars!$B$13</c:f>
              <c:strCache>
                <c:ptCount val="1"/>
                <c:pt idx="0">
                  <c:v>Usuaris extraescolars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extraescolars!$C$11:$E$11</c:f>
              <c:strCache>
                <c:ptCount val="3"/>
                <c:pt idx="0">
                  <c:v>curs 2019-20</c:v>
                </c:pt>
                <c:pt idx="1">
                  <c:v>curs 2020-21</c:v>
                </c:pt>
                <c:pt idx="2">
                  <c:v>previst curs 2021-22</c:v>
                </c:pt>
              </c:strCache>
            </c:strRef>
          </c:cat>
          <c:val>
            <c:numRef>
              <c:f>extraescolars!$C$13:$E$13</c:f>
              <c:numCache>
                <c:formatCode>0</c:formatCode>
                <c:ptCount val="3"/>
                <c:pt idx="0">
                  <c:v>106</c:v>
                </c:pt>
                <c:pt idx="1">
                  <c:v>109</c:v>
                </c:pt>
                <c:pt idx="2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D-4FC9-B71B-3DA9542F69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5422808"/>
        <c:axId val="346413384"/>
      </c:barChart>
      <c:catAx>
        <c:axId val="275422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346413384"/>
        <c:crosses val="autoZero"/>
        <c:auto val="1"/>
        <c:lblAlgn val="ctr"/>
        <c:lblOffset val="100"/>
        <c:noMultiLvlLbl val="0"/>
      </c:catAx>
      <c:valAx>
        <c:axId val="3464133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2754228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ca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es-ES"/>
              <a:t>Extraescolars</a:t>
            </a:r>
            <a:r>
              <a:rPr lang="es-ES" baseline="0"/>
              <a:t> curs 2020-21</a:t>
            </a:r>
          </a:p>
          <a:p>
            <a:pPr>
              <a:defRPr lang="ca-ES"/>
            </a:pPr>
            <a:endParaRPr lang="es-E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13.608,50 €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665-BA45-9689-E91955F5F8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13.182,13 €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665-BA45-9689-E91955F5F8E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426,37 €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665-BA45-9689-E91955F5F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'[AMPA Tancament 2020-21 Pressupost 2021-22.xlsx]extraescolars'!$B$29,'[AMPA Tancament 2020-21 Pressupost 2021-22.xlsx]extraescolars'!$B$30,'[AMPA Tancament 2020-21 Pressupost 2021-22.xlsx]extraescolars'!$B$31</c:f>
              <c:strCache>
                <c:ptCount val="3"/>
                <c:pt idx="0">
                  <c:v>Ingres</c:v>
                </c:pt>
                <c:pt idx="1">
                  <c:v>Despeses</c:v>
                </c:pt>
                <c:pt idx="2">
                  <c:v>Resultat EXTRAESCOLARS</c:v>
                </c:pt>
              </c:strCache>
            </c:strRef>
          </c:cat>
          <c:val>
            <c:numRef>
              <c:f>'[AMPA Tancament 2020-21 Pressupost 2021-22.xlsx]extraescolars'!$D$29,'[AMPA Tancament 2020-21 Pressupost 2021-22.xlsx]extraescolars'!$D$30,'[AMPA Tancament 2020-21 Pressupost 2021-22.xlsx]extraescolars'!$D$31</c:f>
              <c:numCache>
                <c:formatCode>General</c:formatCode>
                <c:ptCount val="3"/>
                <c:pt idx="0">
                  <c:v>13608.5</c:v>
                </c:pt>
                <c:pt idx="1">
                  <c:v>13182.13</c:v>
                </c:pt>
                <c:pt idx="2">
                  <c:v>426.36999999999898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4-4A21-BF30-8851618D1E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4798168"/>
        <c:axId val="397250888"/>
      </c:barChart>
      <c:catAx>
        <c:axId val="354798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397250888"/>
        <c:crosses val="autoZero"/>
        <c:auto val="1"/>
        <c:lblAlgn val="ctr"/>
        <c:lblOffset val="100"/>
        <c:noMultiLvlLbl val="0"/>
      </c:catAx>
      <c:valAx>
        <c:axId val="397250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4798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lang="ca-ES"/>
            </a:pPr>
            <a:r>
              <a:rPr lang="es-ES" dirty="0"/>
              <a:t>Casal Juny curs 2020-21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1.275,00 €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1B0-CB42-847A-B908814A65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768,23 €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B0-CB42-847A-B908814A65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506,77 €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B0-CB42-847A-B908814A6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'[AMPA Tancament 2020-21 Pressupost 2021-22.xlsx]casal juny'!$B$20,'[AMPA Tancament 2020-21 Pressupost 2021-22.xlsx]casal juny'!$B$22,'[AMPA Tancament 2020-21 Pressupost 2021-22.xlsx]casal juny'!$B$26</c:f>
              <c:strCache>
                <c:ptCount val="3"/>
                <c:pt idx="0">
                  <c:v>Ingres</c:v>
                </c:pt>
                <c:pt idx="1">
                  <c:v>Despeses</c:v>
                </c:pt>
                <c:pt idx="2">
                  <c:v>Resultat casal juny</c:v>
                </c:pt>
              </c:strCache>
            </c:strRef>
          </c:cat>
          <c:val>
            <c:numRef>
              <c:f>'[AMPA Tancament 2020-21 Pressupost 2021-22.xlsx]casal juny'!$D$20,'[AMPA Tancament 2020-21 Pressupost 2021-22.xlsx]casal juny'!$D$22,'[AMPA Tancament 2020-21 Pressupost 2021-22.xlsx]casal juny'!$D$26</c:f>
              <c:numCache>
                <c:formatCode>General</c:formatCode>
                <c:ptCount val="3"/>
                <c:pt idx="0">
                  <c:v>1275</c:v>
                </c:pt>
                <c:pt idx="1">
                  <c:v>768.23</c:v>
                </c:pt>
                <c:pt idx="2">
                  <c:v>506.77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7-4212-BE43-EA09E45D2F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5835768"/>
        <c:axId val="356196648"/>
      </c:barChart>
      <c:catAx>
        <c:axId val="355835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ca-ES"/>
            </a:pPr>
            <a:endParaRPr lang="es-ES"/>
          </a:p>
        </c:txPr>
        <c:crossAx val="356196648"/>
        <c:crosses val="autoZero"/>
        <c:auto val="1"/>
        <c:lblAlgn val="ctr"/>
        <c:lblOffset val="100"/>
        <c:noMultiLvlLbl val="0"/>
      </c:catAx>
      <c:valAx>
        <c:axId val="356196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5835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0F4BBFF-7B19-4753-B8A7-8D50A740D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643C96-5A56-4684-8405-22A34969E2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C1AA-FF83-46F1-AE44-13EF3F20539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0A0F9E-FC2F-45E8-A9D1-CCD45F33C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57A2A0-244E-4F33-B8E4-3B8F3B49E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D11E-3E26-4C8F-A941-77E0BAAC2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93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0AEF-0EAB-477F-9CC3-A11DCB4C742B}" type="datetimeFigureOut">
              <a:rPr lang="es-ES" noProof="0" smtClean="0"/>
              <a:t>08/11/2021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AF63-7124-4064-B1D4-D428E32A34E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73992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3AF63-7124-4064-B1D4-D428E32A34E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17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D6C99-C790-3B47-8324-F447479CF1FB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7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Actualitzar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de 2021-22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D6C99-C790-3B47-8324-F447479CF1FB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7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619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572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6212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22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4421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371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553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760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545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874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035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62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600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08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674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720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presidencia@afaleradedalt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686796" cy="2334247"/>
          </a:xfrm>
        </p:spPr>
        <p:txBody>
          <a:bodyPr rtlCol="0" anchor="t">
            <a:normAutofit/>
          </a:bodyPr>
          <a:lstStyle/>
          <a:p>
            <a:r>
              <a:rPr lang="es-ES"/>
              <a:t>Assamblea Ordinaria Novembre 2021</a:t>
            </a:r>
            <a:endParaRPr lang="es-ES" dirty="0"/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3F23A1EF-145F-4F2D-9A99-CF2D0DAF0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178" y="3545346"/>
            <a:ext cx="3321488" cy="1596390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B79453-1D14-4555-AD99-764343C3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105997-97C4-4DC3-B919-5938BE48B62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10</a:t>
            </a:fld>
            <a:endParaRPr lang="es-ES" sz="2400" dirty="0"/>
          </a:p>
        </p:txBody>
      </p:sp>
      <p:pic>
        <p:nvPicPr>
          <p:cNvPr id="12" name="Imagen 1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D5733F-27CF-4B8C-A74F-C413836B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383" y="14287"/>
            <a:ext cx="3503237" cy="3055194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DDD4D1EC-7197-4DBD-B0C5-97AB7E5619AB}"/>
              </a:ext>
            </a:extLst>
          </p:cNvPr>
          <p:cNvSpPr txBox="1">
            <a:spLocks/>
          </p:cNvSpPr>
          <p:nvPr/>
        </p:nvSpPr>
        <p:spPr>
          <a:xfrm>
            <a:off x="733318" y="1438283"/>
            <a:ext cx="8652933" cy="4467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Memòria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d’activitats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2020-2021: </a:t>
            </a:r>
          </a:p>
          <a:p>
            <a:pPr marL="0" indent="0">
              <a:buNone/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Anàlisi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través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següents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accions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Traspàs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d’informació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l’anterior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l’actual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periòdiques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la coordinadora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finalitat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rebre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informació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atendre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necessitats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d’aquests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Entrevistes a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treballadores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tal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tenir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una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visió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més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acurada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funcionament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Enquestes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famílies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alumnes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recollir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inquietuds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donar-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ne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resposta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la mesura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possible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Visites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periòdiques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observar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funcionament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16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11</a:t>
            </a:fld>
            <a:endParaRPr lang="es-ES" sz="2400" dirty="0"/>
          </a:p>
        </p:txBody>
      </p:sp>
      <p:pic>
        <p:nvPicPr>
          <p:cNvPr id="12" name="Imagen 1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D5733F-27CF-4B8C-A74F-C413836B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383" y="14287"/>
            <a:ext cx="3503237" cy="3055194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DDD4D1EC-7197-4DBD-B0C5-97AB7E5619AB}"/>
              </a:ext>
            </a:extLst>
          </p:cNvPr>
          <p:cNvSpPr txBox="1">
            <a:spLocks/>
          </p:cNvSpPr>
          <p:nvPr/>
        </p:nvSpPr>
        <p:spPr>
          <a:xfrm>
            <a:off x="714657" y="645181"/>
            <a:ext cx="8448004" cy="2984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Accions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millora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efectuades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durant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Elaboració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fitxes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lloc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treball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per tal de detallar les tasques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assignades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cada membre del personal.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Revisió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Covid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Adaptació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les mesures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Covid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tenint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compte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funcionament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rotació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patis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materials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espais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etc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).</a:t>
            </a:r>
          </a:p>
          <a:p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Sol·licitud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dotació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part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l’Ajuntament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d’un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espai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més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ampli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a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escombraries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Habilitació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d’un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espai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comunitat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d’infantil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pel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seu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ús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d’un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espai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dormitori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  <p:pic>
        <p:nvPicPr>
          <p:cNvPr id="6" name="image3.jpg" descr="Imatge que conté interior, paret, taula, persona&#10;&#10;Descripció generada automàticament">
            <a:extLst>
              <a:ext uri="{FF2B5EF4-FFF2-40B4-BE49-F238E27FC236}">
                <a16:creationId xmlns:a16="http://schemas.microsoft.com/office/drawing/2014/main" id="{3B648989-A6D9-47EB-979E-D37296E5EA92}"/>
              </a:ext>
            </a:extLst>
          </p:cNvPr>
          <p:cNvPicPr/>
          <p:nvPr/>
        </p:nvPicPr>
        <p:blipFill>
          <a:blip r:embed="rId3"/>
          <a:srcRect t="26105"/>
          <a:stretch>
            <a:fillRect/>
          </a:stretch>
        </p:blipFill>
        <p:spPr>
          <a:xfrm>
            <a:off x="1103277" y="3725035"/>
            <a:ext cx="3718443" cy="2487784"/>
          </a:xfrm>
          <a:prstGeom prst="rect">
            <a:avLst/>
          </a:prstGeom>
          <a:ln/>
        </p:spPr>
      </p:pic>
      <p:pic>
        <p:nvPicPr>
          <p:cNvPr id="7" name="image1.jpg" descr="Imatge que conté text, interior, pis, sostre&#10;&#10;Descripció generada automàticament">
            <a:extLst>
              <a:ext uri="{FF2B5EF4-FFF2-40B4-BE49-F238E27FC236}">
                <a16:creationId xmlns:a16="http://schemas.microsoft.com/office/drawing/2014/main" id="{02E41A7A-B53A-4ADA-A1C4-198CF0209F4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81940" y="3725035"/>
            <a:ext cx="3718443" cy="24877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3939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12</a:t>
            </a:fld>
            <a:endParaRPr lang="es-ES" sz="2400" dirty="0"/>
          </a:p>
        </p:txBody>
      </p:sp>
      <p:pic>
        <p:nvPicPr>
          <p:cNvPr id="12" name="Imagen 1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D5733F-27CF-4B8C-A74F-C413836B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383" y="14287"/>
            <a:ext cx="3503237" cy="3055194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DDD4D1EC-7197-4DBD-B0C5-97AB7E5619AB}"/>
              </a:ext>
            </a:extLst>
          </p:cNvPr>
          <p:cNvSpPr txBox="1">
            <a:spLocks/>
          </p:cNvSpPr>
          <p:nvPr/>
        </p:nvSpPr>
        <p:spPr>
          <a:xfrm>
            <a:off x="714657" y="645181"/>
            <a:ext cx="5919408" cy="621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Altres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accions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Recollida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joguines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a la posterior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selecció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fer-ne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ús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estones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joc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d’acollida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Cessió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la resta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joguines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recollides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entitats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socials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Dotació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nou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material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joc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l’estona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d’esbarjo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Habilitació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l’anterior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magatzem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gimnàs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espai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joc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cas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pluja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Posada en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marxa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d’una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formada per la Directora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un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representant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educatiu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cada etapa, la coordinadora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un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representant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monitoratge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un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representant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L’objectiu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: enfortir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comunicació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fomentant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treball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conjunt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seguir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línies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pedagògiques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centre.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Finalització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formació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sobre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cohesió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d’equip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Anàlisi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cerca continua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millores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pels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serveis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Gestió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d’incidències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 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serveis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  <p:pic>
        <p:nvPicPr>
          <p:cNvPr id="9" name="image2.jpg">
            <a:extLst>
              <a:ext uri="{FF2B5EF4-FFF2-40B4-BE49-F238E27FC236}">
                <a16:creationId xmlns:a16="http://schemas.microsoft.com/office/drawing/2014/main" id="{BBB23256-8E6A-447A-BFC4-DB6ED02D257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36151" y="3181738"/>
            <a:ext cx="4444859" cy="33329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7477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13</a:t>
            </a:fld>
            <a:endParaRPr lang="es-ES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B88593-9E89-45EC-8153-5A547985A6D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800" dirty="0" err="1"/>
              <a:t>Extraescolars</a:t>
            </a:r>
            <a:r>
              <a:rPr lang="es-ES" dirty="0"/>
              <a:t> </a:t>
            </a:r>
          </a:p>
        </p:txBody>
      </p:sp>
      <p:pic>
        <p:nvPicPr>
          <p:cNvPr id="7" name="Imagen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4364F9D-80A2-4035-BEFD-7B397BAA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30" y="629631"/>
            <a:ext cx="1660622" cy="798137"/>
          </a:xfrm>
          <a:prstGeom prst="rect">
            <a:avLst/>
          </a:prstGeom>
        </p:spPr>
      </p:pic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F48F900-DE72-40F9-87E3-25BD3CB81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74931"/>
            <a:ext cx="3014114" cy="2628627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638B7873-A87A-4DF5-ACC0-32520D4C9F55}"/>
              </a:ext>
            </a:extLst>
          </p:cNvPr>
          <p:cNvSpPr txBox="1">
            <a:spLocks/>
          </p:cNvSpPr>
          <p:nvPr/>
        </p:nvSpPr>
        <p:spPr>
          <a:xfrm>
            <a:off x="677334" y="1662218"/>
            <a:ext cx="8652933" cy="5594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Presentació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endParaRPr lang="es-ES" sz="2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escola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oberta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està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formada per 3 membres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L'Helena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l'Eli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la Sònia. 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Aquesta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s’ha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creat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següents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finalitats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Organització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 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temps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migdia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tarda.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Organització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oberta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juny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(tardes)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setembre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altres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períodes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que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puguin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sorgir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necessitats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famílies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Seguiment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avaluació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que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porti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terme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fer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propostes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millores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màxima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qualitat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Suport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complementàries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horari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lectiu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plàstica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dibuix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música…)</a:t>
            </a:r>
          </a:p>
          <a:p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Cerca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tramitació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subvencions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finançar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63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14</a:t>
            </a:fld>
            <a:endParaRPr lang="es-ES" sz="2400" dirty="0"/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F48F900-DE72-40F9-87E3-25BD3CB8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74931"/>
            <a:ext cx="3014114" cy="2628627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638B7873-A87A-4DF5-ACC0-32520D4C9F55}"/>
              </a:ext>
            </a:extLst>
          </p:cNvPr>
          <p:cNvSpPr txBox="1">
            <a:spLocks/>
          </p:cNvSpPr>
          <p:nvPr/>
        </p:nvSpPr>
        <p:spPr>
          <a:xfrm>
            <a:off x="668867" y="631561"/>
            <a:ext cx="8398933" cy="2071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realitzades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durant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el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2020-21: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s-ES" sz="1600" dirty="0">
                <a:ea typeface="+mn-lt"/>
                <a:cs typeface="+mn-lt"/>
              </a:rPr>
              <a:t>Durant el </a:t>
            </a:r>
            <a:r>
              <a:rPr lang="es-ES" sz="1600" dirty="0" err="1">
                <a:ea typeface="+mn-lt"/>
                <a:cs typeface="+mn-lt"/>
              </a:rPr>
              <a:t>curs</a:t>
            </a:r>
            <a:r>
              <a:rPr lang="es-ES" sz="1600" dirty="0">
                <a:ea typeface="+mn-lt"/>
                <a:cs typeface="+mn-lt"/>
              </a:rPr>
              <a:t> 2020-21 hi va </a:t>
            </a:r>
            <a:r>
              <a:rPr lang="es-ES" sz="1600" dirty="0" err="1">
                <a:ea typeface="+mn-lt"/>
                <a:cs typeface="+mn-lt"/>
              </a:rPr>
              <a:t>haver</a:t>
            </a:r>
            <a:r>
              <a:rPr lang="es-ES" sz="1600" dirty="0">
                <a:ea typeface="+mn-lt"/>
                <a:cs typeface="+mn-lt"/>
              </a:rPr>
              <a:t> un </a:t>
            </a:r>
            <a:r>
              <a:rPr lang="es-ES" sz="1600" dirty="0" err="1">
                <a:ea typeface="+mn-lt"/>
                <a:cs typeface="+mn-lt"/>
              </a:rPr>
              <a:t>canvi</a:t>
            </a:r>
            <a:r>
              <a:rPr lang="es-ES" sz="1600" dirty="0">
                <a:ea typeface="+mn-lt"/>
                <a:cs typeface="+mn-lt"/>
              </a:rPr>
              <a:t> de normativa COVID que va afectar que </a:t>
            </a:r>
            <a:r>
              <a:rPr lang="es-ES" sz="1600" dirty="0" err="1">
                <a:ea typeface="+mn-lt"/>
                <a:cs typeface="+mn-lt"/>
              </a:rPr>
              <a:t>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grups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d’alumnes</a:t>
            </a:r>
            <a:r>
              <a:rPr lang="es-ES" sz="1600" dirty="0">
                <a:ea typeface="+mn-lt"/>
                <a:cs typeface="+mn-lt"/>
              </a:rPr>
              <a:t> de les </a:t>
            </a:r>
            <a:r>
              <a:rPr lang="es-ES" sz="1600" dirty="0" err="1">
                <a:ea typeface="+mn-lt"/>
                <a:cs typeface="+mn-lt"/>
              </a:rPr>
              <a:t>activitats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fossin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d’un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màxim</a:t>
            </a:r>
            <a:r>
              <a:rPr lang="es-ES" sz="1600" dirty="0">
                <a:ea typeface="+mn-lt"/>
                <a:cs typeface="+mn-lt"/>
              </a:rPr>
              <a:t> de 6 </a:t>
            </a:r>
            <a:r>
              <a:rPr lang="es-ES" sz="1600" dirty="0" err="1">
                <a:ea typeface="+mn-lt"/>
                <a:cs typeface="+mn-lt"/>
              </a:rPr>
              <a:t>infants</a:t>
            </a:r>
            <a:r>
              <a:rPr lang="es-ES" sz="1600" dirty="0">
                <a:ea typeface="+mn-lt"/>
                <a:cs typeface="+mn-lt"/>
              </a:rPr>
              <a:t> en les </a:t>
            </a:r>
            <a:r>
              <a:rPr lang="es-ES" sz="1600" dirty="0" err="1">
                <a:ea typeface="+mn-lt"/>
                <a:cs typeface="+mn-lt"/>
              </a:rPr>
              <a:t>activitats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interiors</a:t>
            </a:r>
            <a:r>
              <a:rPr lang="es-ES" sz="1600" dirty="0">
                <a:ea typeface="+mn-lt"/>
                <a:cs typeface="+mn-lt"/>
              </a:rPr>
              <a:t>, i </a:t>
            </a:r>
            <a:r>
              <a:rPr lang="es-ES" sz="1600" dirty="0" err="1">
                <a:ea typeface="+mn-lt"/>
                <a:cs typeface="+mn-lt"/>
              </a:rPr>
              <a:t>això</a:t>
            </a:r>
            <a:r>
              <a:rPr lang="es-ES" sz="1600" dirty="0">
                <a:ea typeface="+mn-lt"/>
                <a:cs typeface="+mn-lt"/>
              </a:rPr>
              <a:t> va ocasionar una </a:t>
            </a:r>
            <a:r>
              <a:rPr lang="es-ES" sz="1600" dirty="0" err="1">
                <a:ea typeface="+mn-lt"/>
                <a:cs typeface="+mn-lt"/>
              </a:rPr>
              <a:t>reorganització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grups</a:t>
            </a:r>
            <a:r>
              <a:rPr lang="es-ES" sz="1600" dirty="0">
                <a:ea typeface="+mn-lt"/>
                <a:cs typeface="+mn-lt"/>
              </a:rPr>
              <a:t> i un </a:t>
            </a:r>
            <a:r>
              <a:rPr lang="es-ES" sz="1600" dirty="0" err="1">
                <a:ea typeface="+mn-lt"/>
                <a:cs typeface="+mn-lt"/>
              </a:rPr>
              <a:t>augment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quotes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d’algunes</a:t>
            </a:r>
            <a:r>
              <a:rPr lang="es-ES" sz="1600" dirty="0">
                <a:ea typeface="+mn-lt"/>
                <a:cs typeface="+mn-lt"/>
              </a:rPr>
              <a:t> de les </a:t>
            </a:r>
            <a:r>
              <a:rPr lang="es-ES" sz="1600" dirty="0" err="1">
                <a:ea typeface="+mn-lt"/>
                <a:cs typeface="+mn-lt"/>
              </a:rPr>
              <a:t>activitats</a:t>
            </a:r>
            <a:r>
              <a:rPr lang="es-ES" sz="1600" dirty="0">
                <a:ea typeface="+mn-lt"/>
                <a:cs typeface="+mn-lt"/>
              </a:rPr>
              <a:t> per tal que </a:t>
            </a:r>
            <a:r>
              <a:rPr lang="es-ES" sz="1600" dirty="0" err="1">
                <a:ea typeface="+mn-lt"/>
                <a:cs typeface="+mn-lt"/>
              </a:rPr>
              <a:t>fossin</a:t>
            </a:r>
            <a:r>
              <a:rPr lang="es-ES" sz="1600" dirty="0">
                <a:ea typeface="+mn-lt"/>
                <a:cs typeface="+mn-lt"/>
              </a:rPr>
              <a:t> sostenibles </a:t>
            </a:r>
            <a:r>
              <a:rPr lang="es-ES" sz="1600" dirty="0" err="1">
                <a:ea typeface="+mn-lt"/>
                <a:cs typeface="+mn-lt"/>
              </a:rPr>
              <a:t>econòmicament</a:t>
            </a:r>
            <a:r>
              <a:rPr lang="es-ES" sz="1600" dirty="0">
                <a:ea typeface="+mn-lt"/>
                <a:cs typeface="+mn-lt"/>
              </a:rPr>
              <a:t>. Una vegada es van poder </a:t>
            </a:r>
            <a:r>
              <a:rPr lang="es-ES" sz="1600" dirty="0" err="1">
                <a:ea typeface="+mn-lt"/>
                <a:cs typeface="+mn-lt"/>
              </a:rPr>
              <a:t>reiiniciar</a:t>
            </a:r>
            <a:r>
              <a:rPr lang="es-ES" sz="1600" dirty="0">
                <a:ea typeface="+mn-lt"/>
                <a:cs typeface="+mn-lt"/>
              </a:rPr>
              <a:t> les </a:t>
            </a:r>
            <a:r>
              <a:rPr lang="es-ES" sz="1600" dirty="0" err="1">
                <a:ea typeface="+mn-lt"/>
                <a:cs typeface="+mn-lt"/>
              </a:rPr>
              <a:t>activitats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amb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grups</a:t>
            </a:r>
            <a:r>
              <a:rPr lang="es-ES" sz="1600" dirty="0">
                <a:ea typeface="+mn-lt"/>
                <a:cs typeface="+mn-lt"/>
              </a:rPr>
              <a:t> de 6 </a:t>
            </a:r>
            <a:r>
              <a:rPr lang="es-ES" sz="1600" dirty="0" err="1">
                <a:ea typeface="+mn-lt"/>
                <a:cs typeface="+mn-lt"/>
              </a:rPr>
              <a:t>infants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com</a:t>
            </a:r>
            <a:r>
              <a:rPr lang="es-ES" sz="1600" dirty="0">
                <a:ea typeface="+mn-lt"/>
                <a:cs typeface="+mn-lt"/>
              </a:rPr>
              <a:t> a </a:t>
            </a:r>
            <a:r>
              <a:rPr lang="es-ES" sz="1600" dirty="0" err="1">
                <a:ea typeface="+mn-lt"/>
                <a:cs typeface="+mn-lt"/>
              </a:rPr>
              <a:t>màxim</a:t>
            </a:r>
            <a:r>
              <a:rPr lang="es-ES" sz="1600" dirty="0">
                <a:ea typeface="+mn-lt"/>
                <a:cs typeface="+mn-lt"/>
              </a:rPr>
              <a:t>, es van portar a </a:t>
            </a:r>
            <a:r>
              <a:rPr lang="es-ES" sz="1600" dirty="0" err="1">
                <a:ea typeface="+mn-lt"/>
                <a:cs typeface="+mn-lt"/>
              </a:rPr>
              <a:t>terme</a:t>
            </a:r>
            <a:r>
              <a:rPr lang="es-ES" sz="1600" dirty="0">
                <a:ea typeface="+mn-lt"/>
                <a:cs typeface="+mn-lt"/>
              </a:rPr>
              <a:t> 6 </a:t>
            </a:r>
            <a:r>
              <a:rPr lang="es-ES" sz="1600" dirty="0" err="1">
                <a:ea typeface="+mn-lt"/>
                <a:cs typeface="+mn-lt"/>
              </a:rPr>
              <a:t>activitats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extraescolars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diferents</a:t>
            </a:r>
            <a:r>
              <a:rPr lang="es-ES" sz="1600" dirty="0">
                <a:ea typeface="+mn-lt"/>
                <a:cs typeface="+mn-lt"/>
              </a:rPr>
              <a:t>, en que el nombre </a:t>
            </a:r>
            <a:r>
              <a:rPr lang="es-ES" sz="1600" dirty="0" err="1">
                <a:ea typeface="+mn-lt"/>
                <a:cs typeface="+mn-lt"/>
              </a:rPr>
              <a:t>d’inscrits</a:t>
            </a:r>
            <a:r>
              <a:rPr lang="es-ES" sz="1600" dirty="0">
                <a:ea typeface="+mn-lt"/>
                <a:cs typeface="+mn-lt"/>
              </a:rPr>
              <a:t>/es i </a:t>
            </a:r>
            <a:r>
              <a:rPr lang="es-ES" sz="1600" dirty="0" err="1">
                <a:ea typeface="+mn-lt"/>
                <a:cs typeface="+mn-lt"/>
              </a:rPr>
              <a:t>valoració</a:t>
            </a:r>
            <a:r>
              <a:rPr lang="es-ES" sz="1600" dirty="0">
                <a:ea typeface="+mn-lt"/>
                <a:cs typeface="+mn-lt"/>
              </a:rPr>
              <a:t>, va ser el </a:t>
            </a:r>
            <a:r>
              <a:rPr lang="es-ES" sz="1600" dirty="0" err="1">
                <a:ea typeface="+mn-lt"/>
                <a:cs typeface="+mn-lt"/>
              </a:rPr>
              <a:t>següent</a:t>
            </a:r>
            <a:r>
              <a:rPr lang="es-ES" sz="1600" dirty="0">
                <a:ea typeface="+mn-lt"/>
                <a:cs typeface="+mn-lt"/>
              </a:rPr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19B0AA-58C3-4547-AE97-86D6ECFB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4" y="3147627"/>
            <a:ext cx="9155706" cy="32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2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B4CDBA-D8C4-4B46-98C4-2473B3901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390591" cy="3582986"/>
          </a:xfrm>
        </p:spPr>
        <p:txBody>
          <a:bodyPr>
            <a:noAutofit/>
          </a:bodyPr>
          <a:lstStyle/>
          <a:p>
            <a:r>
              <a:rPr lang="es-ES" dirty="0"/>
              <a:t>Gestionar </a:t>
            </a:r>
            <a:r>
              <a:rPr lang="es-ES" dirty="0" err="1"/>
              <a:t>comunicacions</a:t>
            </a:r>
            <a:r>
              <a:rPr lang="es-ES" dirty="0"/>
              <a:t> a les </a:t>
            </a:r>
            <a:r>
              <a:rPr lang="es-ES" dirty="0" err="1"/>
              <a:t>families</a:t>
            </a:r>
            <a:r>
              <a:rPr lang="es-ES" dirty="0"/>
              <a:t> </a:t>
            </a:r>
            <a:r>
              <a:rPr lang="es-ES" dirty="0" err="1"/>
              <a:t>via</a:t>
            </a:r>
            <a:r>
              <a:rPr lang="es-ES" dirty="0"/>
              <a:t> </a:t>
            </a:r>
            <a:r>
              <a:rPr lang="es-ES" dirty="0" err="1"/>
              <a:t>Dinantia</a:t>
            </a:r>
            <a:r>
              <a:rPr lang="es-ES" dirty="0"/>
              <a:t>, </a:t>
            </a:r>
            <a:r>
              <a:rPr lang="es-ES" dirty="0" err="1"/>
              <a:t>Xarxes</a:t>
            </a:r>
            <a:r>
              <a:rPr lang="es-ES" dirty="0"/>
              <a:t> Social i web</a:t>
            </a:r>
          </a:p>
          <a:p>
            <a:r>
              <a:rPr lang="es-ES" dirty="0" err="1"/>
              <a:t>Reestructuració</a:t>
            </a:r>
            <a:r>
              <a:rPr lang="es-ES" dirty="0"/>
              <a:t> de la Web i </a:t>
            </a:r>
            <a:r>
              <a:rPr lang="es-ES" dirty="0" err="1"/>
              <a:t>manteniment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tota </a:t>
            </a:r>
            <a:r>
              <a:rPr lang="es-ES" dirty="0" err="1"/>
              <a:t>l'informació</a:t>
            </a:r>
            <a:r>
              <a:rPr lang="es-ES" dirty="0"/>
              <a:t> al </a:t>
            </a:r>
            <a:r>
              <a:rPr lang="es-ES" dirty="0" err="1"/>
              <a:t>dia</a:t>
            </a:r>
            <a:r>
              <a:rPr lang="es-ES" dirty="0"/>
              <a:t>.</a:t>
            </a:r>
          </a:p>
          <a:p>
            <a:r>
              <a:rPr lang="es-ES" dirty="0" err="1"/>
              <a:t>Correció</a:t>
            </a:r>
            <a:r>
              <a:rPr lang="es-ES" dirty="0"/>
              <a:t> i </a:t>
            </a:r>
            <a:r>
              <a:rPr lang="es-ES" dirty="0" err="1"/>
              <a:t>adequació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comunicats</a:t>
            </a:r>
            <a:r>
              <a:rPr lang="es-ES" dirty="0"/>
              <a:t> </a:t>
            </a:r>
            <a:r>
              <a:rPr lang="es-ES" dirty="0" err="1"/>
              <a:t>enviats</a:t>
            </a:r>
            <a:r>
              <a:rPr lang="es-ES" dirty="0"/>
              <a:t> a les </a:t>
            </a:r>
            <a:r>
              <a:rPr lang="es-ES" dirty="0" err="1"/>
              <a:t>families</a:t>
            </a:r>
            <a:r>
              <a:rPr lang="es-ES" dirty="0"/>
              <a:t>.</a:t>
            </a:r>
          </a:p>
          <a:p>
            <a:r>
              <a:rPr lang="es-ES" dirty="0" err="1"/>
              <a:t>Col·laborar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equip</a:t>
            </a:r>
            <a:r>
              <a:rPr lang="es-ES" dirty="0"/>
              <a:t> </a:t>
            </a:r>
            <a:r>
              <a:rPr lang="es-ES" dirty="0" err="1"/>
              <a:t>directiu</a:t>
            </a:r>
            <a:r>
              <a:rPr lang="es-ES" dirty="0"/>
              <a:t> per posada a </a:t>
            </a:r>
            <a:r>
              <a:rPr lang="es-ES" dirty="0" err="1"/>
              <a:t>punt</a:t>
            </a:r>
            <a:r>
              <a:rPr lang="es-ES" dirty="0"/>
              <a:t> de la web de </a:t>
            </a:r>
            <a:r>
              <a:rPr lang="es-ES" dirty="0" err="1"/>
              <a:t>l'escola</a:t>
            </a:r>
            <a:r>
              <a:rPr lang="es-ES" dirty="0"/>
              <a:t>.</a:t>
            </a:r>
          </a:p>
          <a:p>
            <a:r>
              <a:rPr lang="es-ES" dirty="0" err="1"/>
              <a:t>Col·laborar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resta de </a:t>
            </a:r>
            <a:r>
              <a:rPr lang="es-ES" dirty="0" err="1"/>
              <a:t>comissions</a:t>
            </a:r>
            <a:r>
              <a:rPr lang="es-ES" dirty="0"/>
              <a:t> en </a:t>
            </a:r>
            <a:r>
              <a:rPr lang="es-ES" dirty="0" err="1"/>
              <a:t>quan</a:t>
            </a:r>
            <a:r>
              <a:rPr lang="es-ES" dirty="0"/>
              <a:t> a les </a:t>
            </a:r>
            <a:r>
              <a:rPr lang="es-ES" dirty="0" err="1"/>
              <a:t>seves</a:t>
            </a:r>
            <a:r>
              <a:rPr lang="es-ES" dirty="0"/>
              <a:t> </a:t>
            </a:r>
            <a:r>
              <a:rPr lang="es-ES" dirty="0" err="1"/>
              <a:t>necessitats</a:t>
            </a:r>
            <a:r>
              <a:rPr lang="es-ES" dirty="0"/>
              <a:t> comunicatives.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8373FD-CC24-4D98-8DFC-56F5D63B90A1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15</a:t>
            </a:fld>
            <a:endParaRPr lang="es-ES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32E91A-B8BC-4AD5-A6A9-F765597D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>
            <a:normAutofit/>
          </a:bodyPr>
          <a:lstStyle/>
          <a:p>
            <a:r>
              <a:rPr lang="es-ES" sz="4800" dirty="0"/>
              <a:t>Comunicació</a:t>
            </a:r>
            <a:r>
              <a:rPr lang="es-ES" dirty="0"/>
              <a:t> </a:t>
            </a:r>
          </a:p>
        </p:txBody>
      </p:sp>
      <p:pic>
        <p:nvPicPr>
          <p:cNvPr id="9" name="Imagen 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8BE8427-F1B3-4893-AAB3-22895BF7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55" y="629631"/>
            <a:ext cx="1660622" cy="798137"/>
          </a:xfrm>
          <a:prstGeom prst="rect">
            <a:avLst/>
          </a:prstGeom>
        </p:spPr>
      </p:pic>
      <p:pic>
        <p:nvPicPr>
          <p:cNvPr id="11" name="Imagen 10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2CF37B96-90AF-44D9-AA5A-5B4A592D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424" y="57265"/>
            <a:ext cx="2839546" cy="2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1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DBF2E-2A74-4FAA-A257-95C69DE4A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ea typeface="+mj-lt"/>
                <a:cs typeface="+mj-lt"/>
              </a:rPr>
              <a:t>3. </a:t>
            </a:r>
            <a:r>
              <a:rPr lang="es-ES" dirty="0" err="1">
                <a:ea typeface="+mj-lt"/>
                <a:cs typeface="+mj-lt"/>
              </a:rPr>
              <a:t>Presentació</a:t>
            </a:r>
            <a:r>
              <a:rPr lang="es-ES" dirty="0">
                <a:ea typeface="+mj-lt"/>
                <a:cs typeface="+mj-lt"/>
              </a:rPr>
              <a:t> de les </a:t>
            </a:r>
            <a:r>
              <a:rPr lang="es-ES" dirty="0" err="1">
                <a:ea typeface="+mj-lt"/>
                <a:cs typeface="+mj-lt"/>
              </a:rPr>
              <a:t>activitats</a:t>
            </a:r>
            <a:r>
              <a:rPr lang="es-ES" dirty="0">
                <a:ea typeface="+mj-lt"/>
                <a:cs typeface="+mj-lt"/>
              </a:rPr>
              <a:t> previstes per al </a:t>
            </a:r>
            <a:r>
              <a:rPr lang="es-ES" dirty="0" err="1">
                <a:ea typeface="+mj-lt"/>
                <a:cs typeface="+mj-lt"/>
              </a:rPr>
              <a:t>curs</a:t>
            </a:r>
            <a:r>
              <a:rPr lang="es-ES" dirty="0">
                <a:ea typeface="+mj-lt"/>
                <a:cs typeface="+mj-lt"/>
              </a:rPr>
              <a:t> 2021-22.</a:t>
            </a:r>
            <a:endParaRPr lang="es-ES" dirty="0"/>
          </a:p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729E-D5B3-4784-8FBC-02A27DB96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Assamblea</a:t>
            </a:r>
            <a:r>
              <a:rPr lang="es-ES" dirty="0"/>
              <a:t> Ordinaria </a:t>
            </a:r>
            <a:r>
              <a:rPr lang="es-ES" dirty="0" err="1"/>
              <a:t>Novembre</a:t>
            </a:r>
            <a:r>
              <a:rPr lang="es-ES" dirty="0"/>
              <a:t> 2021</a:t>
            </a:r>
            <a:endParaRPr lang="es-ES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C1FB70-9933-46E0-9036-F9530CDC4C9D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16</a:t>
            </a:fld>
            <a:endParaRPr lang="es-ES" sz="2400" dirty="0"/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E02FC00-3CA3-4C3D-8ADE-5EF87818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4522314"/>
            <a:ext cx="2041866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6C0E8AF-3C98-4BB6-BF75-D527B8F9E016}"/>
              </a:ext>
            </a:extLst>
          </p:cNvPr>
          <p:cNvSpPr txBox="1">
            <a:spLocks/>
          </p:cNvSpPr>
          <p:nvPr/>
        </p:nvSpPr>
        <p:spPr>
          <a:xfrm>
            <a:off x="1317732" y="763172"/>
            <a:ext cx="4956067" cy="5637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Les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activitats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proposades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estan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subjectes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l’evolució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les mesures per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fer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front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 la pandemia</a:t>
            </a:r>
            <a:br>
              <a:rPr lang="en-US" sz="6400" dirty="0"/>
            </a:br>
            <a:endParaRPr lang="en-U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Actuacions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al pati: </a:t>
            </a:r>
            <a:endParaRPr lang="es-E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ea typeface="+mn-lt"/>
                <a:cs typeface="+mn-lt"/>
              </a:rPr>
              <a:t> </a:t>
            </a:r>
            <a:r>
              <a:rPr lang="es-ES" sz="6400" dirty="0" err="1">
                <a:ea typeface="+mn-lt"/>
                <a:cs typeface="+mn-lt"/>
              </a:rPr>
              <a:t>Instal·lació</a:t>
            </a:r>
            <a:r>
              <a:rPr lang="es-ES" sz="6400" dirty="0">
                <a:ea typeface="+mn-lt"/>
                <a:cs typeface="+mn-lt"/>
              </a:rPr>
              <a:t> </a:t>
            </a:r>
            <a:r>
              <a:rPr lang="es-ES" sz="6400" dirty="0" err="1">
                <a:ea typeface="+mn-lt"/>
                <a:cs typeface="+mn-lt"/>
              </a:rPr>
              <a:t>d’elements</a:t>
            </a:r>
            <a:r>
              <a:rPr lang="es-ES" sz="6400" dirty="0">
                <a:ea typeface="+mn-lt"/>
                <a:cs typeface="+mn-lt"/>
              </a:rPr>
              <a:t> de </a:t>
            </a:r>
            <a:r>
              <a:rPr lang="es-ES" sz="6400" dirty="0" err="1">
                <a:ea typeface="+mn-lt"/>
                <a:cs typeface="+mn-lt"/>
              </a:rPr>
              <a:t>mobiliari</a:t>
            </a:r>
            <a:endParaRPr lang="es-ES" sz="6400" dirty="0"/>
          </a:p>
          <a:p>
            <a:pPr lvl="1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ea typeface="+mn-lt"/>
                <a:cs typeface="+mn-lt"/>
              </a:rPr>
              <a:t> </a:t>
            </a:r>
            <a:r>
              <a:rPr lang="es-ES" sz="6400" dirty="0" err="1">
                <a:ea typeface="+mn-lt"/>
                <a:cs typeface="+mn-lt"/>
              </a:rPr>
              <a:t>Piràmide</a:t>
            </a:r>
            <a:r>
              <a:rPr lang="es-ES" sz="6400" dirty="0">
                <a:ea typeface="+mn-lt"/>
                <a:cs typeface="+mn-lt"/>
              </a:rPr>
              <a:t> de </a:t>
            </a:r>
            <a:r>
              <a:rPr lang="es-ES" sz="6400" dirty="0" err="1">
                <a:ea typeface="+mn-lt"/>
                <a:cs typeface="+mn-lt"/>
              </a:rPr>
              <a:t>troncs</a:t>
            </a:r>
            <a:endParaRPr lang="es-ES" sz="6400" dirty="0"/>
          </a:p>
          <a:p>
            <a:pPr lvl="1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ea typeface="+mn-lt"/>
                <a:cs typeface="+mn-lt"/>
              </a:rPr>
              <a:t> </a:t>
            </a:r>
            <a:r>
              <a:rPr lang="es-ES" sz="6400" dirty="0" err="1">
                <a:ea typeface="+mn-lt"/>
                <a:cs typeface="+mn-lt"/>
              </a:rPr>
              <a:t>Ampliació</a:t>
            </a:r>
            <a:r>
              <a:rPr lang="es-ES" sz="6400" dirty="0">
                <a:ea typeface="+mn-lt"/>
                <a:cs typeface="+mn-lt"/>
              </a:rPr>
              <a:t> de la zona de </a:t>
            </a:r>
            <a:r>
              <a:rPr lang="es-ES" sz="6400" dirty="0" err="1">
                <a:ea typeface="+mn-lt"/>
                <a:cs typeface="+mn-lt"/>
              </a:rPr>
              <a:t>joc</a:t>
            </a:r>
            <a:r>
              <a:rPr lang="es-ES" sz="6400" dirty="0">
                <a:ea typeface="+mn-lt"/>
                <a:cs typeface="+mn-lt"/>
              </a:rPr>
              <a:t> situada al </a:t>
            </a:r>
            <a:r>
              <a:rPr lang="es-ES" sz="6400" dirty="0" err="1">
                <a:ea typeface="+mn-lt"/>
                <a:cs typeface="+mn-lt"/>
              </a:rPr>
              <a:t>pins</a:t>
            </a:r>
            <a:endParaRPr lang="es-ES" sz="6400" dirty="0"/>
          </a:p>
          <a:p>
            <a:pPr lvl="1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ea typeface="+mn-lt"/>
                <a:cs typeface="+mn-lt"/>
              </a:rPr>
              <a:t> Cabana al pati de primaria.</a:t>
            </a:r>
            <a:endParaRPr lang="es-ES" sz="6400" dirty="0"/>
          </a:p>
          <a:p>
            <a:pPr lvl="1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ea typeface="+mn-lt"/>
                <a:cs typeface="+mn-lt"/>
              </a:rPr>
              <a:t> Tipis al pati </a:t>
            </a:r>
            <a:r>
              <a:rPr lang="es-ES" sz="6400" dirty="0" err="1">
                <a:ea typeface="+mn-lt"/>
                <a:cs typeface="+mn-lt"/>
              </a:rPr>
              <a:t>d’infantil</a:t>
            </a:r>
            <a:r>
              <a:rPr lang="es-ES" sz="6400" dirty="0">
                <a:ea typeface="+mn-lt"/>
                <a:cs typeface="+mn-lt"/>
              </a:rPr>
              <a:t>.</a:t>
            </a:r>
            <a:endParaRPr lang="es-ES" sz="6400" dirty="0"/>
          </a:p>
          <a:p>
            <a:pPr lvl="1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ea typeface="+mn-lt"/>
                <a:cs typeface="+mn-lt"/>
              </a:rPr>
              <a:t> </a:t>
            </a:r>
            <a:r>
              <a:rPr lang="es-ES" sz="6400" dirty="0" err="1">
                <a:ea typeface="+mn-lt"/>
                <a:cs typeface="+mn-lt"/>
              </a:rPr>
              <a:t>Taules</a:t>
            </a:r>
            <a:r>
              <a:rPr lang="es-ES" sz="6400" dirty="0">
                <a:ea typeface="+mn-lt"/>
                <a:cs typeface="+mn-lt"/>
              </a:rPr>
              <a:t> de pícnic a infantil i primaria.</a:t>
            </a:r>
            <a:endParaRPr lang="es-ES" sz="6400" dirty="0"/>
          </a:p>
          <a:p>
            <a:pPr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Organització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d’una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jornada de pati.</a:t>
            </a:r>
            <a:endParaRPr lang="es-E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Participació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al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carnestoltes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Tona.</a:t>
            </a:r>
          </a:p>
          <a:p>
            <a:pPr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Organització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tres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activitats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formatives dirigides a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famílies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</a:t>
            </a:r>
            <a:endParaRPr lang="es-E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Recuperar el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Cafè-Tertúlia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</a:t>
            </a:r>
            <a:endParaRPr lang="es-E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Organització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d’activitats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familiars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 concretar.</a:t>
            </a:r>
            <a:endParaRPr lang="es-E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Organització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la Festa fi de </a:t>
            </a:r>
            <a:r>
              <a:rPr lang="es-ES" sz="6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curs</a:t>
            </a:r>
            <a:r>
              <a:rPr lang="es-ES" sz="6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</a:t>
            </a:r>
            <a:endParaRPr lang="es-ES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s-ES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1431F63A-D1CB-44ED-8F31-2C5FE61B52D6}"/>
              </a:ext>
            </a:extLst>
          </p:cNvPr>
          <p:cNvSpPr txBox="1">
            <a:spLocks/>
          </p:cNvSpPr>
          <p:nvPr/>
        </p:nvSpPr>
        <p:spPr>
          <a:xfrm>
            <a:off x="6669497" y="1863839"/>
            <a:ext cx="4125503" cy="533019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Reunions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coordinació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amb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l’equip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directiu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l’escola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Reunions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coordinació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amb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l’equip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regidoria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d’ensenyament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l’Ajuntament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Tona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Coordinació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entre les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diverses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comissions</a:t>
            </a:r>
            <a:br>
              <a:rPr lang="en-US" sz="1600" dirty="0">
                <a:ea typeface="+mn-lt"/>
                <a:cs typeface="+mn-lt"/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Continuar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desenvolupament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la web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Continuar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donant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suport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 la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resta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comissions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temes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comunicació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</a:t>
            </a:r>
          </a:p>
          <a:p>
            <a:pPr marL="285750" indent="-285750" algn="just">
              <a:buFont typeface="Arial,Sans-Serif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endParaRPr lang="en-US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E8F36D-937A-41B6-8020-1F1C4431EB9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17</a:t>
            </a:fld>
            <a:endParaRPr lang="es-ES" sz="2400" dirty="0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30C7D7C-D326-44DA-86D2-D1BB6272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67" y="457201"/>
            <a:ext cx="1471321" cy="1283148"/>
          </a:xfrm>
          <a:prstGeom prst="rect">
            <a:avLst/>
          </a:prstGeom>
        </p:spPr>
      </p:pic>
      <p:pic>
        <p:nvPicPr>
          <p:cNvPr id="16" name="Imagen 1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036940E-80CF-44E9-B229-210BD6B3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895" y="457201"/>
            <a:ext cx="1396020" cy="1217477"/>
          </a:xfrm>
          <a:prstGeom prst="rect">
            <a:avLst/>
          </a:prstGeom>
        </p:spPr>
      </p:pic>
      <p:pic>
        <p:nvPicPr>
          <p:cNvPr id="18" name="Imagen 17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839643CA-222C-45C6-872A-88912EE3B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97" y="3655635"/>
            <a:ext cx="1577424" cy="137568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2AF411A-C805-4901-B67A-A24018F5C8CD}"/>
              </a:ext>
            </a:extLst>
          </p:cNvPr>
          <p:cNvCxnSpPr/>
          <p:nvPr/>
        </p:nvCxnSpPr>
        <p:spPr>
          <a:xfrm>
            <a:off x="6349993" y="762000"/>
            <a:ext cx="0" cy="568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8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18</a:t>
            </a:fld>
            <a:endParaRPr lang="es-ES" sz="2400" dirty="0"/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75C61ED9-F317-46FD-B53A-62ABBAEA0796}"/>
              </a:ext>
            </a:extLst>
          </p:cNvPr>
          <p:cNvSpPr txBox="1">
            <a:spLocks/>
          </p:cNvSpPr>
          <p:nvPr/>
        </p:nvSpPr>
        <p:spPr>
          <a:xfrm>
            <a:off x="2734734" y="487627"/>
            <a:ext cx="6138678" cy="565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Continuïtat</a:t>
            </a:r>
            <a:r>
              <a:rPr lang="es-ES" sz="1600" dirty="0">
                <a:ea typeface="+mn-lt"/>
                <a:cs typeface="+mn-lt"/>
              </a:rPr>
              <a:t> de la </a:t>
            </a:r>
            <a:r>
              <a:rPr lang="es-ES" sz="1600" dirty="0" err="1">
                <a:ea typeface="+mn-lt"/>
                <a:cs typeface="+mn-lt"/>
              </a:rPr>
              <a:t>comissió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menjador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escola</a:t>
            </a:r>
            <a:r>
              <a:rPr lang="es-ES" sz="1600" dirty="0">
                <a:ea typeface="+mn-lt"/>
                <a:cs typeface="+mn-lt"/>
              </a:rPr>
              <a:t>-AFA.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Cerca de </a:t>
            </a:r>
            <a:r>
              <a:rPr lang="es-ES" sz="1600" dirty="0" err="1">
                <a:ea typeface="+mn-lt"/>
                <a:cs typeface="+mn-lt"/>
              </a:rPr>
              <a:t>nous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espais</a:t>
            </a:r>
            <a:r>
              <a:rPr lang="es-ES" sz="1600" dirty="0">
                <a:ea typeface="+mn-lt"/>
                <a:cs typeface="+mn-lt"/>
              </a:rPr>
              <a:t> per </a:t>
            </a:r>
            <a:r>
              <a:rPr lang="es-ES" sz="1600" dirty="0" err="1">
                <a:ea typeface="+mn-lt"/>
                <a:cs typeface="+mn-lt"/>
              </a:rPr>
              <a:t>millorar</a:t>
            </a:r>
            <a:r>
              <a:rPr lang="es-ES" sz="1600" dirty="0">
                <a:ea typeface="+mn-lt"/>
                <a:cs typeface="+mn-lt"/>
              </a:rPr>
              <a:t> el </a:t>
            </a:r>
            <a:r>
              <a:rPr lang="es-ES" sz="1600" dirty="0" err="1">
                <a:ea typeface="+mn-lt"/>
                <a:cs typeface="+mn-lt"/>
              </a:rPr>
              <a:t>servei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menjador</a:t>
            </a:r>
            <a:r>
              <a:rPr lang="es-ES" sz="1600" dirty="0">
                <a:ea typeface="+mn-lt"/>
                <a:cs typeface="+mn-lt"/>
              </a:rPr>
              <a:t> per la </a:t>
            </a:r>
            <a:r>
              <a:rPr lang="es-ES" sz="1600" dirty="0" err="1">
                <a:ea typeface="+mn-lt"/>
                <a:cs typeface="+mn-lt"/>
              </a:rPr>
              <a:t>comunitat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d’educació</a:t>
            </a:r>
            <a:r>
              <a:rPr lang="es-ES" sz="1600" dirty="0">
                <a:ea typeface="+mn-lt"/>
                <a:cs typeface="+mn-lt"/>
              </a:rPr>
              <a:t> infantil, </a:t>
            </a:r>
            <a:r>
              <a:rPr lang="es-ES" sz="1600" dirty="0" err="1">
                <a:ea typeface="+mn-lt"/>
                <a:cs typeface="+mn-lt"/>
              </a:rPr>
              <a:t>habilitant</a:t>
            </a:r>
            <a:r>
              <a:rPr lang="es-ES" sz="1600" dirty="0">
                <a:ea typeface="+mn-lt"/>
                <a:cs typeface="+mn-lt"/>
              </a:rPr>
              <a:t> un </a:t>
            </a:r>
            <a:r>
              <a:rPr lang="es-ES" sz="1600" dirty="0" err="1">
                <a:ea typeface="+mn-lt"/>
                <a:cs typeface="+mn-lt"/>
              </a:rPr>
              <a:t>espai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menjador-dormitori</a:t>
            </a:r>
            <a:r>
              <a:rPr lang="es-ES" sz="1600" dirty="0">
                <a:ea typeface="+mn-lt"/>
                <a:cs typeface="+mn-lt"/>
              </a:rPr>
              <a:t> per P3 i P4 i un </a:t>
            </a:r>
            <a:r>
              <a:rPr lang="es-ES" sz="1600" dirty="0" err="1">
                <a:ea typeface="+mn-lt"/>
                <a:cs typeface="+mn-lt"/>
              </a:rPr>
              <a:t>espai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menjador</a:t>
            </a:r>
            <a:r>
              <a:rPr lang="es-ES" sz="1600" dirty="0">
                <a:ea typeface="+mn-lt"/>
                <a:cs typeface="+mn-lt"/>
              </a:rPr>
              <a:t> per a P5.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Inici</a:t>
            </a:r>
            <a:r>
              <a:rPr lang="es-ES" sz="1600" dirty="0">
                <a:ea typeface="+mn-lt"/>
                <a:cs typeface="+mn-lt"/>
              </a:rPr>
              <a:t> de la </a:t>
            </a:r>
            <a:r>
              <a:rPr lang="es-ES" sz="1600" dirty="0" err="1">
                <a:ea typeface="+mn-lt"/>
                <a:cs typeface="+mn-lt"/>
              </a:rPr>
              <a:t>renovació</a:t>
            </a:r>
            <a:r>
              <a:rPr lang="es-ES" sz="1600" dirty="0">
                <a:ea typeface="+mn-lt"/>
                <a:cs typeface="+mn-lt"/>
              </a:rPr>
              <a:t> del </a:t>
            </a:r>
            <a:r>
              <a:rPr lang="es-ES" sz="1600" dirty="0" err="1">
                <a:ea typeface="+mn-lt"/>
                <a:cs typeface="+mn-lt"/>
              </a:rPr>
              <a:t>projecte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menjador</a:t>
            </a:r>
            <a:r>
              <a:rPr lang="es-ES" sz="1600" dirty="0">
                <a:ea typeface="+mn-lt"/>
                <a:cs typeface="+mn-lt"/>
              </a:rPr>
              <a:t> a través de la </a:t>
            </a:r>
            <a:r>
              <a:rPr lang="es-ES" sz="1600" dirty="0" err="1">
                <a:ea typeface="+mn-lt"/>
                <a:cs typeface="+mn-lt"/>
              </a:rPr>
              <a:t>contractació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l’assessorament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l’empresa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Kampikipugui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Dotació</a:t>
            </a:r>
            <a:r>
              <a:rPr lang="es-ES" sz="1600" dirty="0">
                <a:ea typeface="+mn-lt"/>
                <a:cs typeface="+mn-lt"/>
              </a:rPr>
              <a:t> de material de </a:t>
            </a:r>
            <a:r>
              <a:rPr lang="es-ES" sz="1600" dirty="0" err="1">
                <a:ea typeface="+mn-lt"/>
                <a:cs typeface="+mn-lt"/>
              </a:rPr>
              <a:t>joc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atenent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l’estudi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necessitats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l’equip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monitoratge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Dotació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d’equipament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pels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espais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menjador</a:t>
            </a:r>
            <a:r>
              <a:rPr lang="es-ES" sz="1600" dirty="0">
                <a:ea typeface="+mn-lt"/>
                <a:cs typeface="+mn-lt"/>
              </a:rPr>
              <a:t> i </a:t>
            </a:r>
            <a:r>
              <a:rPr lang="es-ES" sz="1600" dirty="0" err="1">
                <a:ea typeface="+mn-lt"/>
                <a:cs typeface="+mn-lt"/>
              </a:rPr>
              <a:t>acollides</a:t>
            </a:r>
            <a:r>
              <a:rPr lang="es-ES" sz="1600" dirty="0">
                <a:ea typeface="+mn-lt"/>
                <a:cs typeface="+mn-lt"/>
              </a:rPr>
              <a:t> (</a:t>
            </a:r>
            <a:r>
              <a:rPr lang="es-ES" sz="1600" dirty="0" err="1">
                <a:ea typeface="+mn-lt"/>
                <a:cs typeface="+mn-lt"/>
              </a:rPr>
              <a:t>taules</a:t>
            </a:r>
            <a:r>
              <a:rPr lang="es-ES" sz="1600" dirty="0">
                <a:ea typeface="+mn-lt"/>
                <a:cs typeface="+mn-lt"/>
              </a:rPr>
              <a:t> i </a:t>
            </a:r>
            <a:r>
              <a:rPr lang="es-ES" sz="1600" dirty="0" err="1">
                <a:ea typeface="+mn-lt"/>
                <a:cs typeface="+mn-lt"/>
              </a:rPr>
              <a:t>cadires</a:t>
            </a:r>
            <a:r>
              <a:rPr lang="es-ES" sz="1600" dirty="0">
                <a:ea typeface="+mn-lt"/>
                <a:cs typeface="+mn-lt"/>
              </a:rPr>
              <a:t> que </a:t>
            </a:r>
            <a:r>
              <a:rPr lang="es-ES" sz="1600" dirty="0" err="1">
                <a:ea typeface="+mn-lt"/>
                <a:cs typeface="+mn-lt"/>
              </a:rPr>
              <a:t>s’adaptin</a:t>
            </a:r>
            <a:r>
              <a:rPr lang="es-ES" sz="1600" dirty="0">
                <a:ea typeface="+mn-lt"/>
                <a:cs typeface="+mn-lt"/>
              </a:rPr>
              <a:t> a les </a:t>
            </a:r>
            <a:r>
              <a:rPr lang="es-ES" sz="1600" dirty="0" err="1">
                <a:ea typeface="+mn-lt"/>
                <a:cs typeface="+mn-lt"/>
              </a:rPr>
              <a:t>necessitats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infants</a:t>
            </a:r>
            <a:r>
              <a:rPr lang="es-ES" sz="1600" dirty="0">
                <a:ea typeface="+mn-lt"/>
                <a:cs typeface="+mn-lt"/>
              </a:rPr>
              <a:t>).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Actualització</a:t>
            </a:r>
            <a:r>
              <a:rPr lang="es-ES" sz="1600" dirty="0">
                <a:ea typeface="+mn-lt"/>
                <a:cs typeface="+mn-lt"/>
              </a:rPr>
              <a:t> del sistema </a:t>
            </a:r>
            <a:r>
              <a:rPr lang="es-ES" sz="1600" dirty="0" err="1">
                <a:ea typeface="+mn-lt"/>
                <a:cs typeface="+mn-lt"/>
              </a:rPr>
              <a:t>d’APPCC</a:t>
            </a:r>
            <a:r>
              <a:rPr lang="es-ES" sz="1600" dirty="0">
                <a:ea typeface="+mn-lt"/>
                <a:cs typeface="+mn-lt"/>
              </a:rPr>
              <a:t> (</a:t>
            </a:r>
            <a:r>
              <a:rPr lang="es-ES" sz="1600" dirty="0" err="1">
                <a:ea typeface="+mn-lt"/>
                <a:cs typeface="+mn-lt"/>
              </a:rPr>
              <a:t>anàlisi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perills</a:t>
            </a:r>
            <a:r>
              <a:rPr lang="es-ES" sz="1600" dirty="0">
                <a:ea typeface="+mn-lt"/>
                <a:cs typeface="+mn-lt"/>
              </a:rPr>
              <a:t> i </a:t>
            </a:r>
            <a:r>
              <a:rPr lang="es-ES" sz="1600" dirty="0" err="1">
                <a:ea typeface="+mn-lt"/>
                <a:cs typeface="+mn-lt"/>
              </a:rPr>
              <a:t>punts</a:t>
            </a:r>
            <a:r>
              <a:rPr lang="es-ES" sz="1600" dirty="0">
                <a:ea typeface="+mn-lt"/>
                <a:cs typeface="+mn-lt"/>
              </a:rPr>
              <a:t> de control </a:t>
            </a:r>
            <a:r>
              <a:rPr lang="es-ES" sz="1600" dirty="0" err="1">
                <a:ea typeface="+mn-lt"/>
                <a:cs typeface="+mn-lt"/>
              </a:rPr>
              <a:t>crític</a:t>
            </a:r>
            <a:r>
              <a:rPr lang="es-ES" sz="1600" dirty="0">
                <a:ea typeface="+mn-lt"/>
                <a:cs typeface="+mn-lt"/>
              </a:rPr>
              <a:t>) del </a:t>
            </a:r>
            <a:r>
              <a:rPr lang="es-ES" sz="1600" dirty="0" err="1">
                <a:ea typeface="+mn-lt"/>
                <a:cs typeface="+mn-lt"/>
              </a:rPr>
              <a:t>servei</a:t>
            </a:r>
            <a:r>
              <a:rPr lang="es-ES" sz="1600" dirty="0">
                <a:ea typeface="+mn-lt"/>
                <a:cs typeface="+mn-lt"/>
              </a:rPr>
              <a:t> de cuina.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Seguiment</a:t>
            </a:r>
            <a:r>
              <a:rPr lang="es-ES" sz="1600" dirty="0">
                <a:ea typeface="+mn-lt"/>
                <a:cs typeface="+mn-lt"/>
              </a:rPr>
              <a:t> i </a:t>
            </a:r>
            <a:r>
              <a:rPr lang="es-ES" sz="1600" dirty="0" err="1">
                <a:ea typeface="+mn-lt"/>
                <a:cs typeface="+mn-lt"/>
              </a:rPr>
              <a:t>avaluació</a:t>
            </a:r>
            <a:r>
              <a:rPr lang="es-ES" sz="1600" dirty="0">
                <a:ea typeface="+mn-lt"/>
                <a:cs typeface="+mn-lt"/>
              </a:rPr>
              <a:t> del personal de </a:t>
            </a:r>
            <a:r>
              <a:rPr lang="es-ES" sz="1600" dirty="0" err="1">
                <a:ea typeface="+mn-lt"/>
                <a:cs typeface="+mn-lt"/>
              </a:rPr>
              <a:t>l’AFA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Formació</a:t>
            </a:r>
            <a:r>
              <a:rPr lang="es-ES" sz="1600" dirty="0">
                <a:ea typeface="+mn-lt"/>
                <a:cs typeface="+mn-lt"/>
              </a:rPr>
              <a:t> continuada del  personal de </a:t>
            </a:r>
            <a:r>
              <a:rPr lang="es-ES" sz="1600" dirty="0" err="1">
                <a:ea typeface="+mn-lt"/>
                <a:cs typeface="+mn-lt"/>
              </a:rPr>
              <a:t>l’AFA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Sol.licitut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subvenció</a:t>
            </a:r>
            <a:r>
              <a:rPr lang="es-ES" sz="1600" dirty="0">
                <a:ea typeface="+mn-lt"/>
                <a:cs typeface="+mn-lt"/>
              </a:rPr>
              <a:t> a </a:t>
            </a:r>
            <a:r>
              <a:rPr lang="es-ES" sz="1600" dirty="0" err="1">
                <a:ea typeface="+mn-lt"/>
                <a:cs typeface="+mn-lt"/>
              </a:rPr>
              <a:t>l'Ajuntament</a:t>
            </a:r>
            <a:r>
              <a:rPr lang="es-ES" sz="1600" dirty="0">
                <a:ea typeface="+mn-lt"/>
                <a:cs typeface="+mn-lt"/>
              </a:rPr>
              <a:t> per la cobertura de </a:t>
            </a:r>
            <a:r>
              <a:rPr lang="es-ES" sz="1600" dirty="0" err="1">
                <a:ea typeface="+mn-lt"/>
                <a:cs typeface="+mn-lt"/>
              </a:rPr>
              <a:t>despeses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l'implementació</a:t>
            </a:r>
            <a:r>
              <a:rPr lang="es-ES" sz="1600" dirty="0">
                <a:ea typeface="+mn-lt"/>
                <a:cs typeface="+mn-lt"/>
              </a:rPr>
              <a:t> del </a:t>
            </a:r>
            <a:r>
              <a:rPr lang="es-ES" sz="1600" dirty="0" err="1">
                <a:ea typeface="+mn-lt"/>
                <a:cs typeface="+mn-lt"/>
              </a:rPr>
              <a:t>projecte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Cerca continua de </a:t>
            </a:r>
            <a:r>
              <a:rPr lang="es-ES" sz="1600" dirty="0" err="1">
                <a:ea typeface="+mn-lt"/>
                <a:cs typeface="+mn-lt"/>
              </a:rPr>
              <a:t>millores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pels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serveis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Gestió </a:t>
            </a:r>
            <a:r>
              <a:rPr lang="es-ES" sz="1600" dirty="0" err="1">
                <a:ea typeface="+mn-lt"/>
                <a:cs typeface="+mn-lt"/>
              </a:rPr>
              <a:t>d’incidències</a:t>
            </a:r>
            <a:r>
              <a:rPr lang="es-ES" sz="1600" dirty="0">
                <a:ea typeface="+mn-lt"/>
                <a:cs typeface="+mn-lt"/>
              </a:rPr>
              <a:t> en el </a:t>
            </a:r>
            <a:r>
              <a:rPr lang="es-ES" sz="1600" dirty="0" err="1">
                <a:ea typeface="+mn-lt"/>
                <a:cs typeface="+mn-lt"/>
              </a:rPr>
              <a:t>serveis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Millora</a:t>
            </a:r>
            <a:r>
              <a:rPr lang="es-ES" sz="1600" dirty="0">
                <a:ea typeface="+mn-lt"/>
                <a:cs typeface="+mn-lt"/>
              </a:rPr>
              <a:t> en la </a:t>
            </a:r>
            <a:r>
              <a:rPr lang="es-ES" sz="1600" dirty="0" err="1">
                <a:ea typeface="+mn-lt"/>
                <a:cs typeface="+mn-lt"/>
              </a:rPr>
              <a:t>comunicació</a:t>
            </a:r>
            <a:r>
              <a:rPr lang="es-ES" sz="1600" dirty="0">
                <a:ea typeface="+mn-lt"/>
                <a:cs typeface="+mn-lt"/>
              </a:rPr>
              <a:t> efectiva </a:t>
            </a:r>
            <a:r>
              <a:rPr lang="es-ES" sz="1600" dirty="0" err="1">
                <a:ea typeface="+mn-lt"/>
                <a:cs typeface="+mn-lt"/>
              </a:rPr>
              <a:t>amb</a:t>
            </a:r>
            <a:r>
              <a:rPr lang="es-ES" sz="1600" dirty="0">
                <a:ea typeface="+mn-lt"/>
                <a:cs typeface="+mn-lt"/>
              </a:rPr>
              <a:t> les </a:t>
            </a:r>
            <a:r>
              <a:rPr lang="es-ES" sz="1600" dirty="0" err="1">
                <a:ea typeface="+mn-lt"/>
                <a:cs typeface="+mn-lt"/>
              </a:rPr>
              <a:t>famílies</a:t>
            </a:r>
            <a:endParaRPr lang="es-ES" sz="1600" dirty="0">
              <a:ea typeface="+mn-lt"/>
              <a:cs typeface="+mn-lt"/>
            </a:endParaRPr>
          </a:p>
        </p:txBody>
      </p:sp>
      <p:pic>
        <p:nvPicPr>
          <p:cNvPr id="7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981F26-7BD5-4645-BFBE-AA377E01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883168" cy="16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19</a:t>
            </a:fld>
            <a:endParaRPr lang="es-ES" sz="2400" dirty="0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638B7873-A87A-4DF5-ACC0-32520D4C9F55}"/>
              </a:ext>
            </a:extLst>
          </p:cNvPr>
          <p:cNvSpPr txBox="1">
            <a:spLocks/>
          </p:cNvSpPr>
          <p:nvPr/>
        </p:nvSpPr>
        <p:spPr>
          <a:xfrm>
            <a:off x="634999" y="2748227"/>
            <a:ext cx="8652933" cy="120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172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inscrits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/es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aquest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vers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108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l’any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20-21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104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l’any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19-20).De les 12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ofertes en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nou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catàleg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presentat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famílies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passat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mes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juliol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finalment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que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actualment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s'estan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portant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terme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són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9,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següent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informació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d’horari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espai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preu, places disponibles i places ocupades:</a:t>
            </a:r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39830D-CC35-40EB-AC00-191A0F25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495079" cy="13038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9FD130-472B-4FBC-9606-DB2C230D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9" y="4157512"/>
            <a:ext cx="5867401" cy="2289076"/>
          </a:xfrm>
          <a:prstGeom prst="rect">
            <a:avLst/>
          </a:prstGeom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75C61ED9-F317-46FD-B53A-62ABBAEA0796}"/>
              </a:ext>
            </a:extLst>
          </p:cNvPr>
          <p:cNvSpPr txBox="1">
            <a:spLocks/>
          </p:cNvSpPr>
          <p:nvPr/>
        </p:nvSpPr>
        <p:spPr>
          <a:xfrm>
            <a:off x="2734734" y="487627"/>
            <a:ext cx="6019799" cy="2196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Recerca de noves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empreses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proveïdores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a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realització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Confecció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d'un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nou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catàleg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d'activitats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noves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veure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pdf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adjunt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)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organitzacions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tastets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les noves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10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3F29F-688A-4F76-AAC6-631F80E4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err="1"/>
              <a:t>Ordre</a:t>
            </a:r>
            <a:r>
              <a:rPr lang="es-ES" sz="4800" dirty="0"/>
              <a:t> del </a:t>
            </a:r>
            <a:r>
              <a:rPr lang="es-ES" sz="4800" dirty="0" err="1"/>
              <a:t>dia</a:t>
            </a:r>
            <a:endParaRPr lang="es-ES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D99137-8782-4BCE-A8B9-1A326A99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20000"/>
              <a:buFont typeface="+mj-lt"/>
              <a:buAutoNum type="arabicPeriod"/>
            </a:pPr>
            <a:r>
              <a:rPr lang="ca-ES" dirty="0">
                <a:latin typeface="Calibri"/>
                <a:ea typeface="+mn-lt"/>
                <a:cs typeface="+mn-lt"/>
              </a:rPr>
              <a:t>Lectura i aprovació, si s'escau, de l'acta de l'assemblea ordinària de data 14/01/21 i de les assemblees extraordinàries de data 14/01/21 i 17/06/21.</a:t>
            </a:r>
            <a:endParaRPr lang="ca-ES" dirty="0">
              <a:latin typeface="Calibri"/>
              <a:cs typeface="Courier New"/>
            </a:endParaRPr>
          </a:p>
          <a:p>
            <a:pPr algn="just">
              <a:buSzPct val="120000"/>
              <a:buFont typeface="+mj-lt"/>
              <a:buAutoNum type="arabicPeriod"/>
            </a:pPr>
            <a:r>
              <a:rPr lang="ca-ES" dirty="0">
                <a:latin typeface="Calibri"/>
                <a:ea typeface="+mn-lt"/>
                <a:cs typeface="+mn-lt"/>
              </a:rPr>
              <a:t>Presentació de les activitats realitzades durant el curs 2020-21. </a:t>
            </a:r>
            <a:endParaRPr lang="ca-ES" dirty="0">
              <a:latin typeface="Calibri"/>
              <a:cs typeface="Courier New"/>
            </a:endParaRPr>
          </a:p>
          <a:p>
            <a:pPr algn="just">
              <a:buSzPct val="120000"/>
              <a:buFont typeface="+mj-lt"/>
              <a:buAutoNum type="arabicPeriod"/>
            </a:pPr>
            <a:r>
              <a:rPr lang="ca-ES" dirty="0">
                <a:latin typeface="Calibri"/>
                <a:ea typeface="+mn-lt"/>
                <a:cs typeface="+mn-lt"/>
              </a:rPr>
              <a:t>Presentació de les activitats previstes durant el curs 2021-22.</a:t>
            </a:r>
            <a:endParaRPr lang="ca-ES" dirty="0">
              <a:latin typeface="Calibri"/>
              <a:cs typeface="Courier New"/>
            </a:endParaRPr>
          </a:p>
          <a:p>
            <a:pPr algn="just">
              <a:buSzPct val="120000"/>
              <a:buFont typeface="+mj-lt"/>
              <a:buAutoNum type="arabicPeriod"/>
            </a:pPr>
            <a:r>
              <a:rPr lang="ca-ES" dirty="0">
                <a:latin typeface="Calibri"/>
                <a:ea typeface="+mn-lt"/>
                <a:cs typeface="+mn-lt"/>
              </a:rPr>
              <a:t>Presentació i aprovació, si s’escau, dels comptes anuals de l’AFA del curs 2020-21. </a:t>
            </a:r>
            <a:endParaRPr lang="ca-ES" dirty="0">
              <a:latin typeface="Calibri"/>
              <a:cs typeface="Courier New"/>
            </a:endParaRPr>
          </a:p>
          <a:p>
            <a:pPr algn="just">
              <a:buSzPct val="120000"/>
              <a:buFont typeface="+mj-lt"/>
              <a:buAutoNum type="arabicPeriod"/>
            </a:pPr>
            <a:r>
              <a:rPr lang="ca-ES" dirty="0">
                <a:latin typeface="Calibri"/>
                <a:ea typeface="+mn-lt"/>
                <a:cs typeface="+mn-lt"/>
              </a:rPr>
              <a:t>Presentació i aprovació, si s'escau, del pressupost de l'AFA pel curs 2021-22. </a:t>
            </a:r>
            <a:endParaRPr lang="ca-ES" dirty="0">
              <a:latin typeface="Calibri"/>
              <a:cs typeface="Courier New"/>
            </a:endParaRPr>
          </a:p>
          <a:p>
            <a:pPr algn="just">
              <a:buSzPct val="120000"/>
              <a:buFont typeface="+mj-lt"/>
              <a:buAutoNum type="arabicPeriod"/>
            </a:pPr>
            <a:r>
              <a:rPr lang="ca-ES" dirty="0">
                <a:latin typeface="Calibri"/>
                <a:ea typeface="+mn-lt"/>
                <a:cs typeface="+mn-lt"/>
              </a:rPr>
              <a:t>Renovació de la Junta Directiva de l'AFA. </a:t>
            </a:r>
            <a:endParaRPr lang="ca-ES" dirty="0">
              <a:latin typeface="Calibri"/>
              <a:cs typeface="Courier New"/>
            </a:endParaRPr>
          </a:p>
          <a:p>
            <a:pPr>
              <a:buSzPct val="120000"/>
              <a:buFont typeface="+mj-lt"/>
              <a:buAutoNum type="arabicPeriod"/>
            </a:pPr>
            <a:r>
              <a:rPr lang="ca-ES" dirty="0">
                <a:latin typeface="Calibri"/>
                <a:ea typeface="+mn-lt"/>
                <a:cs typeface="+mn-lt"/>
              </a:rPr>
              <a:t>Torn obert de paraula.</a:t>
            </a:r>
            <a:endParaRPr lang="en-US" dirty="0"/>
          </a:p>
        </p:txBody>
      </p:sp>
      <p:pic>
        <p:nvPicPr>
          <p:cNvPr id="4" name="Imagen 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818CEBBC-7568-43DF-B5B9-5F03D9B8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079" y="644374"/>
            <a:ext cx="1660622" cy="7981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A040E7-1B0C-4DDD-BBB4-FE909525CA88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8138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20</a:t>
            </a:fld>
            <a:endParaRPr lang="es-ES" sz="2400" dirty="0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39830D-CC35-40EB-AC00-191A0F25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495079" cy="13038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373558-F26A-46DD-B4F9-BDF5792E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60" y="487627"/>
            <a:ext cx="6392490" cy="59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1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21</a:t>
            </a:fld>
            <a:endParaRPr lang="es-ES" sz="2400" dirty="0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39830D-CC35-40EB-AC00-191A0F25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495079" cy="13038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C716C3-6CCE-470C-81CC-D92AD0BE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00" y="1019123"/>
            <a:ext cx="8363675" cy="44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5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22</a:t>
            </a:fld>
            <a:endParaRPr lang="es-ES" sz="2400" dirty="0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39830D-CC35-40EB-AC00-191A0F25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495079" cy="1303867"/>
          </a:xfrm>
          <a:prstGeom prst="rect">
            <a:avLst/>
          </a:prstGeom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6ED9440-806B-461F-8BE4-826DFC6EAF58}"/>
              </a:ext>
            </a:extLst>
          </p:cNvPr>
          <p:cNvSpPr txBox="1">
            <a:spLocks/>
          </p:cNvSpPr>
          <p:nvPr/>
        </p:nvSpPr>
        <p:spPr>
          <a:xfrm>
            <a:off x="634999" y="2178447"/>
            <a:ext cx="8652933" cy="2501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Adequació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constant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els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espais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la normativa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vigent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prevenció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la COVID-19.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Enquestes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satisfacció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i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necessitats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Seguiment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valoració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nou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catàleg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d'activitats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l'ajuntament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altres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AFAs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organitzar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conjuntes. 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Organització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l’extraescolar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familiar “Taller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circ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aeris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malabars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”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en el primer trimestre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escolar 21-22.</a:t>
            </a:r>
          </a:p>
        </p:txBody>
      </p:sp>
    </p:spTree>
    <p:extLst>
      <p:ext uri="{BB962C8B-B14F-4D97-AF65-F5344CB8AC3E}">
        <p14:creationId xmlns:p14="http://schemas.microsoft.com/office/powerpoint/2010/main" val="415457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23</a:t>
            </a:fld>
            <a:endParaRPr lang="es-ES" sz="2400" dirty="0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39830D-CC35-40EB-AC00-191A0F25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495079" cy="1303867"/>
          </a:xfrm>
          <a:prstGeom prst="rect">
            <a:avLst/>
          </a:prstGeom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6ED9440-806B-461F-8BE4-826DFC6EAF58}"/>
              </a:ext>
            </a:extLst>
          </p:cNvPr>
          <p:cNvSpPr txBox="1">
            <a:spLocks/>
          </p:cNvSpPr>
          <p:nvPr/>
        </p:nvSpPr>
        <p:spPr>
          <a:xfrm>
            <a:off x="634999" y="2178448"/>
            <a:ext cx="8652933" cy="184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Escola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oberta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juny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setembre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Plannificació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foment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treball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intern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entre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millorar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organització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proposta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educativa.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Treballant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l’eix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d’animació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Difusió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programació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casal al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juliol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junt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període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d’inscripcions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Escoles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obertes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realitzades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durant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2020-2021 i 2021-2022 i nombre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d’inscrits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/es:</a:t>
            </a: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Adequació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els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espais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la normativa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vigent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prevenció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la COVID-19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Organització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 casal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setembre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l'escola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oberta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508D2C-7265-49CE-AA3D-FA3F3228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66" y="4142746"/>
            <a:ext cx="8212665" cy="10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24</a:t>
            </a:fld>
            <a:endParaRPr lang="es-ES" sz="2400" dirty="0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39830D-CC35-40EB-AC00-191A0F25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495079" cy="1303867"/>
          </a:xfrm>
          <a:prstGeom prst="rect">
            <a:avLst/>
          </a:prstGeom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6ED9440-806B-461F-8BE4-826DFC6EAF58}"/>
              </a:ext>
            </a:extLst>
          </p:cNvPr>
          <p:cNvSpPr txBox="1">
            <a:spLocks/>
          </p:cNvSpPr>
          <p:nvPr/>
        </p:nvSpPr>
        <p:spPr>
          <a:xfrm>
            <a:off x="634999" y="2178447"/>
            <a:ext cx="8652933" cy="2164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Coordinacions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subvencions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l'ajuntament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altres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AFAs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organitzar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conjuntes. 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realització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diferents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activitats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Petició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subvencions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l’Ajuntament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Tona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per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projecte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Extraescolars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Inclusives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línia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finançament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“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Cohesió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Social”,  entregada el 29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d’octubre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91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25</a:t>
            </a:fld>
            <a:endParaRPr lang="es-ES" sz="2400" dirty="0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A39830D-CC35-40EB-AC00-191A0F25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87627"/>
            <a:ext cx="1495079" cy="1303867"/>
          </a:xfrm>
          <a:prstGeom prst="rect">
            <a:avLst/>
          </a:prstGeom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6ED9440-806B-461F-8BE4-826DFC6EAF58}"/>
              </a:ext>
            </a:extLst>
          </p:cNvPr>
          <p:cNvSpPr txBox="1">
            <a:spLocks/>
          </p:cNvSpPr>
          <p:nvPr/>
        </p:nvSpPr>
        <p:spPr>
          <a:xfrm>
            <a:off x="634999" y="2178448"/>
            <a:ext cx="8652933" cy="360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FAQs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podrà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continuar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l’activitat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extraescolar si 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grup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bombolla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del/la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meu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/va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fill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/a queda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confinat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?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Mentre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no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pugui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assistir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degut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un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confinament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se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enviarà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material de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mail.</a:t>
            </a:r>
          </a:p>
          <a:p>
            <a:pPr marL="0" indent="0">
              <a:spcBef>
                <a:spcPts val="500"/>
              </a:spcBef>
              <a:buNone/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Si el/la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meu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/va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fill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/a un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dia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no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pot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assistir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l’extraescolar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, a qui cal que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avisi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?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Pots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enviar un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correu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electrònic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info@afaleradedalt.com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nosaltres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posarem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contacte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persona que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dinamitza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l’activitat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extraescolar.</a:t>
            </a:r>
          </a:p>
          <a:p>
            <a:pPr>
              <a:spcBef>
                <a:spcPts val="500"/>
              </a:spcBef>
            </a:pPr>
            <a:endParaRPr lang="es-ES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puc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saber si queden places en una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activitat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extraescolar?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Envia’ns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un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correu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electrònic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info@afaleradedalt.com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especificant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quina extraescolar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estàs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interessat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/da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t’informarem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461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DBF2E-2A74-4FAA-A257-95C69DE4A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ea typeface="+mj-lt"/>
                <a:cs typeface="+mj-lt"/>
              </a:rPr>
              <a:t>4. </a:t>
            </a:r>
            <a:r>
              <a:rPr lang="es-ES" dirty="0" err="1">
                <a:ea typeface="+mj-lt"/>
                <a:cs typeface="+mj-lt"/>
              </a:rPr>
              <a:t>Presentació</a:t>
            </a:r>
            <a:r>
              <a:rPr lang="es-ES" dirty="0">
                <a:ea typeface="+mj-lt"/>
                <a:cs typeface="+mj-lt"/>
              </a:rPr>
              <a:t> i </a:t>
            </a:r>
            <a:r>
              <a:rPr lang="es-ES" dirty="0" err="1">
                <a:ea typeface="+mj-lt"/>
                <a:cs typeface="+mj-lt"/>
              </a:rPr>
              <a:t>aprovació</a:t>
            </a:r>
            <a:r>
              <a:rPr lang="es-ES" dirty="0">
                <a:ea typeface="+mj-lt"/>
                <a:cs typeface="+mj-lt"/>
              </a:rPr>
              <a:t>, si </a:t>
            </a:r>
            <a:r>
              <a:rPr lang="es-ES" dirty="0" err="1">
                <a:ea typeface="+mj-lt"/>
                <a:cs typeface="+mj-lt"/>
              </a:rPr>
              <a:t>s’escau</a:t>
            </a:r>
            <a:r>
              <a:rPr lang="es-ES" dirty="0">
                <a:ea typeface="+mj-lt"/>
                <a:cs typeface="+mj-lt"/>
              </a:rPr>
              <a:t>, </a:t>
            </a:r>
            <a:r>
              <a:rPr lang="es-ES" dirty="0" err="1">
                <a:ea typeface="+mj-lt"/>
                <a:cs typeface="+mj-lt"/>
              </a:rPr>
              <a:t>dels</a:t>
            </a:r>
            <a:r>
              <a:rPr lang="es-ES" dirty="0">
                <a:ea typeface="+mj-lt"/>
                <a:cs typeface="+mj-lt"/>
              </a:rPr>
              <a:t> </a:t>
            </a:r>
            <a:r>
              <a:rPr lang="es-ES" dirty="0" err="1">
                <a:ea typeface="+mj-lt"/>
                <a:cs typeface="+mj-lt"/>
              </a:rPr>
              <a:t>comptes</a:t>
            </a:r>
            <a:br>
              <a:rPr lang="es-ES" dirty="0">
                <a:ea typeface="+mj-lt"/>
                <a:cs typeface="+mj-lt"/>
              </a:rPr>
            </a:br>
            <a:r>
              <a:rPr lang="es-ES" dirty="0" err="1">
                <a:ea typeface="+mj-lt"/>
                <a:cs typeface="+mj-lt"/>
              </a:rPr>
              <a:t>anuals</a:t>
            </a:r>
            <a:r>
              <a:rPr lang="es-ES" dirty="0">
                <a:ea typeface="+mj-lt"/>
                <a:cs typeface="+mj-lt"/>
              </a:rPr>
              <a:t> de </a:t>
            </a:r>
            <a:r>
              <a:rPr lang="es-ES" dirty="0" err="1">
                <a:ea typeface="+mj-lt"/>
                <a:cs typeface="+mj-lt"/>
              </a:rPr>
              <a:t>l’AFA</a:t>
            </a:r>
            <a:br>
              <a:rPr lang="es-ES" dirty="0">
                <a:ea typeface="+mj-lt"/>
                <a:cs typeface="+mj-lt"/>
              </a:rPr>
            </a:br>
            <a:r>
              <a:rPr lang="es-ES" dirty="0">
                <a:ea typeface="+mj-lt"/>
                <a:cs typeface="+mj-lt"/>
              </a:rPr>
              <a:t>del </a:t>
            </a:r>
            <a:r>
              <a:rPr lang="es-ES" dirty="0" err="1">
                <a:ea typeface="+mj-lt"/>
                <a:cs typeface="+mj-lt"/>
              </a:rPr>
              <a:t>curs</a:t>
            </a:r>
            <a:r>
              <a:rPr lang="es-ES" dirty="0">
                <a:ea typeface="+mj-lt"/>
                <a:cs typeface="+mj-lt"/>
              </a:rPr>
              <a:t> 2020-21.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729E-D5B3-4784-8FBC-02A27DB96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Assamblea</a:t>
            </a:r>
            <a:r>
              <a:rPr lang="es-ES" dirty="0"/>
              <a:t> Ordinaria </a:t>
            </a:r>
            <a:r>
              <a:rPr lang="es-ES" dirty="0" err="1"/>
              <a:t>Novembre</a:t>
            </a:r>
            <a:r>
              <a:rPr lang="es-ES" dirty="0"/>
              <a:t> 2021</a:t>
            </a:r>
            <a:endParaRPr lang="es-ES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FCCDB6-6A07-4791-A842-A7176992CE5A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26</a:t>
            </a:fld>
            <a:endParaRPr lang="es-ES" sz="2400" dirty="0"/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1A9B3BA-39CC-41DA-A11F-95E749FB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4522314"/>
            <a:ext cx="2041866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2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58373FD-CC24-4D98-8DFC-56F5D63B90A1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27</a:t>
            </a:fld>
            <a:endParaRPr lang="es-ES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32E91A-B8BC-4AD5-A6A9-F765597D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>
            <a:normAutofit/>
          </a:bodyPr>
          <a:lstStyle/>
          <a:p>
            <a:r>
              <a:rPr lang="es-ES" sz="4800" dirty="0" err="1"/>
              <a:t>Tresoreria</a:t>
            </a:r>
            <a:r>
              <a:rPr lang="es-ES" dirty="0"/>
              <a:t> </a:t>
            </a:r>
          </a:p>
        </p:txBody>
      </p:sp>
      <p:pic>
        <p:nvPicPr>
          <p:cNvPr id="9" name="Imagen 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8BE8427-F1B3-4893-AAB3-22895BF7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55" y="629631"/>
            <a:ext cx="1660622" cy="798137"/>
          </a:xfrm>
          <a:prstGeom prst="rect">
            <a:avLst/>
          </a:prstGeom>
        </p:spPr>
      </p:pic>
      <p:pic>
        <p:nvPicPr>
          <p:cNvPr id="4" name="Imagen 3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091CCECB-D6FF-4ED1-A2CC-EEC05907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02645B-608A-F644-AE10-EF47C2A26465}"/>
              </a:ext>
            </a:extLst>
          </p:cNvPr>
          <p:cNvSpPr txBox="1"/>
          <p:nvPr/>
        </p:nvSpPr>
        <p:spPr>
          <a:xfrm>
            <a:off x="1657793" y="1643241"/>
            <a:ext cx="66357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700" dirty="0"/>
              <a:t>TANCAMENT CURS 2020-2021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1281B70-BB59-4845-87B9-FEB3D990D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28948"/>
              </p:ext>
            </p:extLst>
          </p:nvPr>
        </p:nvGraphicFramePr>
        <p:xfrm>
          <a:off x="1657793" y="2304961"/>
          <a:ext cx="65532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Dades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bàsiques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 2018-19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 2019-20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 2020-21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previst curs 2021-22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dades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1/10/18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1/10/19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1/10/20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1/9/21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alumnes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famílies socies AFA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 quota AFA per família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45 €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45 €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45 €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45 €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Dies lectius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175  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Mesos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10  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57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2268351-5AC5-E145-80D2-4B6F54357DF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dirty="0"/>
              <a:t>RESUM CENTRE DE COST SERVEIS</a:t>
            </a:r>
          </a:p>
        </p:txBody>
      </p:sp>
      <p:pic>
        <p:nvPicPr>
          <p:cNvPr id="6" name="Marcador de contenido 3" descr="Captura de pantalla 2021-11-03 a las 11.25.31.png">
            <a:extLst>
              <a:ext uri="{FF2B5EF4-FFF2-40B4-BE49-F238E27FC236}">
                <a16:creationId xmlns:a16="http://schemas.microsoft.com/office/drawing/2014/main" id="{720EA58C-EF91-974B-AE1F-690730F0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47" y="1600200"/>
            <a:ext cx="6474305" cy="4525963"/>
          </a:xfrm>
          <a:prstGeom prst="rect">
            <a:avLst/>
          </a:prstGeom>
        </p:spPr>
      </p:pic>
      <p:pic>
        <p:nvPicPr>
          <p:cNvPr id="7" name="Imagen 6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7E1FE67C-D09D-BE49-9B76-04BC82EC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0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0C441-4FA9-7A45-BA08-890F6D2373F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/>
              <a:t>RESUM MENJADOR</a:t>
            </a:r>
            <a:endParaRPr lang="es-ES_tradnl" dirty="0"/>
          </a:p>
        </p:txBody>
      </p:sp>
      <p:graphicFrame>
        <p:nvGraphicFramePr>
          <p:cNvPr id="3" name="Gràfic 6">
            <a:extLst>
              <a:ext uri="{FF2B5EF4-FFF2-40B4-BE49-F238E27FC236}">
                <a16:creationId xmlns:a16="http://schemas.microsoft.com/office/drawing/2014/main" id="{2AC0DDCF-0A97-6248-A8E1-EF5C72E42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659988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2DBC50B8-9B37-BE49-A7BF-B8785698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DBF2E-2A74-4FAA-A257-95C69DE4A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ea typeface="+mj-lt"/>
                <a:cs typeface="+mj-lt"/>
              </a:rPr>
              <a:t>2. </a:t>
            </a:r>
            <a:r>
              <a:rPr lang="es-ES" dirty="0" err="1">
                <a:ea typeface="+mj-lt"/>
                <a:cs typeface="+mj-lt"/>
              </a:rPr>
              <a:t>Presentació</a:t>
            </a:r>
            <a:r>
              <a:rPr lang="es-ES" dirty="0">
                <a:ea typeface="+mj-lt"/>
                <a:cs typeface="+mj-lt"/>
              </a:rPr>
              <a:t> de les </a:t>
            </a:r>
            <a:r>
              <a:rPr lang="es-ES" dirty="0" err="1">
                <a:ea typeface="+mj-lt"/>
                <a:cs typeface="+mj-lt"/>
              </a:rPr>
              <a:t>activitats</a:t>
            </a:r>
            <a:r>
              <a:rPr lang="es-ES" dirty="0">
                <a:ea typeface="+mj-lt"/>
                <a:cs typeface="+mj-lt"/>
              </a:rPr>
              <a:t> </a:t>
            </a:r>
            <a:r>
              <a:rPr lang="es-ES" dirty="0" err="1">
                <a:ea typeface="+mj-lt"/>
                <a:cs typeface="+mj-lt"/>
              </a:rPr>
              <a:t>realitzades</a:t>
            </a:r>
            <a:br>
              <a:rPr lang="es-ES" dirty="0">
                <a:ea typeface="+mj-lt"/>
                <a:cs typeface="+mj-lt"/>
              </a:rPr>
            </a:br>
            <a:r>
              <a:rPr lang="es-ES" dirty="0" err="1">
                <a:ea typeface="+mj-lt"/>
                <a:cs typeface="+mj-lt"/>
              </a:rPr>
              <a:t>durant</a:t>
            </a:r>
            <a:r>
              <a:rPr lang="es-ES" dirty="0">
                <a:ea typeface="+mj-lt"/>
                <a:cs typeface="+mj-lt"/>
              </a:rPr>
              <a:t> el </a:t>
            </a:r>
            <a:r>
              <a:rPr lang="es-ES" dirty="0" err="1">
                <a:ea typeface="+mj-lt"/>
                <a:cs typeface="+mj-lt"/>
              </a:rPr>
              <a:t>curs</a:t>
            </a:r>
            <a:r>
              <a:rPr lang="es-ES" dirty="0">
                <a:ea typeface="+mj-lt"/>
                <a:cs typeface="+mj-lt"/>
              </a:rPr>
              <a:t> 2020-21.</a:t>
            </a:r>
          </a:p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729E-D5B3-4784-8FBC-02A27DB96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Assamblea</a:t>
            </a:r>
            <a:r>
              <a:rPr lang="es-ES" dirty="0"/>
              <a:t> Ordinaria </a:t>
            </a:r>
            <a:r>
              <a:rPr lang="es-ES" dirty="0" err="1"/>
              <a:t>Novembre</a:t>
            </a:r>
            <a:r>
              <a:rPr lang="es-ES" dirty="0"/>
              <a:t> 2021</a:t>
            </a:r>
            <a:r>
              <a:rPr lang="es-ES" sz="1600" dirty="0"/>
              <a:t> </a:t>
            </a:r>
          </a:p>
        </p:txBody>
      </p:sp>
      <p:pic>
        <p:nvPicPr>
          <p:cNvPr id="4" name="Imagen 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2F7137D-F97E-4D7E-B777-A9953DAB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4522314"/>
            <a:ext cx="2041866" cy="9813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6CBA6A2-6260-47EF-B807-1DF644DC70FB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3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66665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D5685-C405-E343-8045-437C85DFDF4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/>
              <a:t>RESUM SERVEIS MATÍ i TARDA</a:t>
            </a:r>
            <a:endParaRPr lang="es-ES_tradnl" dirty="0"/>
          </a:p>
        </p:txBody>
      </p:sp>
      <p:graphicFrame>
        <p:nvGraphicFramePr>
          <p:cNvPr id="3" name="Gràfic 6">
            <a:extLst>
              <a:ext uri="{FF2B5EF4-FFF2-40B4-BE49-F238E27FC236}">
                <a16:creationId xmlns:a16="http://schemas.microsoft.com/office/drawing/2014/main" id="{F505D888-09F5-A14D-A264-92172F356A92}"/>
              </a:ext>
            </a:extLst>
          </p:cNvPr>
          <p:cNvGraphicFramePr>
            <a:graphicFrameLocks/>
          </p:cNvGraphicFramePr>
          <p:nvPr/>
        </p:nvGraphicFramePr>
        <p:xfrm>
          <a:off x="457200" y="1600201"/>
          <a:ext cx="44958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àfic 5">
            <a:extLst>
              <a:ext uri="{FF2B5EF4-FFF2-40B4-BE49-F238E27FC236}">
                <a16:creationId xmlns:a16="http://schemas.microsoft.com/office/drawing/2014/main" id="{7C81AD8E-D6EE-674A-841B-F11F0362750C}"/>
              </a:ext>
            </a:extLst>
          </p:cNvPr>
          <p:cNvGraphicFramePr/>
          <p:nvPr/>
        </p:nvGraphicFramePr>
        <p:xfrm>
          <a:off x="5181600" y="1600201"/>
          <a:ext cx="3505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àfic 7">
            <a:extLst>
              <a:ext uri="{FF2B5EF4-FFF2-40B4-BE49-F238E27FC236}">
                <a16:creationId xmlns:a16="http://schemas.microsoft.com/office/drawing/2014/main" id="{3A7595B7-4C2D-8C4B-8198-BA684E22BCF1}"/>
              </a:ext>
            </a:extLst>
          </p:cNvPr>
          <p:cNvGraphicFramePr>
            <a:graphicFrameLocks/>
          </p:cNvGraphicFramePr>
          <p:nvPr/>
        </p:nvGraphicFramePr>
        <p:xfrm>
          <a:off x="755650" y="3746499"/>
          <a:ext cx="41973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àfic 6">
            <a:extLst>
              <a:ext uri="{FF2B5EF4-FFF2-40B4-BE49-F238E27FC236}">
                <a16:creationId xmlns:a16="http://schemas.microsoft.com/office/drawing/2014/main" id="{2C40652B-20A0-8F42-BC51-4E3540C12C28}"/>
              </a:ext>
            </a:extLst>
          </p:cNvPr>
          <p:cNvGraphicFramePr>
            <a:graphicFrameLocks/>
          </p:cNvGraphicFramePr>
          <p:nvPr/>
        </p:nvGraphicFramePr>
        <p:xfrm>
          <a:off x="5181600" y="3530599"/>
          <a:ext cx="3587750" cy="248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agen 6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6E9197DC-3781-7D4B-8B3E-F8AD4FA97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2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RESUM EXTRAESCOLARS</a:t>
            </a:r>
          </a:p>
        </p:txBody>
      </p:sp>
      <p:graphicFrame>
        <p:nvGraphicFramePr>
          <p:cNvPr id="4" name="Gràfic 3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687867"/>
              </p:ext>
            </p:extLst>
          </p:nvPr>
        </p:nvGraphicFramePr>
        <p:xfrm>
          <a:off x="1219200" y="1600201"/>
          <a:ext cx="8229600" cy="226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àfic 4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567906"/>
              </p:ext>
            </p:extLst>
          </p:nvPr>
        </p:nvGraphicFramePr>
        <p:xfrm>
          <a:off x="1981200" y="3863182"/>
          <a:ext cx="6705600" cy="253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89C56EF1-D87C-8D44-8EF6-8865A9FF3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867" y="132792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9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RESUM CASALS</a:t>
            </a:r>
          </a:p>
        </p:txBody>
      </p:sp>
      <p:graphicFrame>
        <p:nvGraphicFramePr>
          <p:cNvPr id="6" name="Gràfic 6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517681"/>
              </p:ext>
            </p:extLst>
          </p:nvPr>
        </p:nvGraphicFramePr>
        <p:xfrm>
          <a:off x="1283368" y="1930400"/>
          <a:ext cx="82296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19230C81-D37E-C244-B9DF-B81A58D9E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20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APORTACIONS A </a:t>
            </a:r>
            <a:r>
              <a:rPr lang="es-ES_tradnl" dirty="0" err="1"/>
              <a:t>L’ESCOLA</a:t>
            </a:r>
            <a:endParaRPr lang="es-ES_tradn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51741"/>
              </p:ext>
            </p:extLst>
          </p:nvPr>
        </p:nvGraphicFramePr>
        <p:xfrm>
          <a:off x="815802" y="1407696"/>
          <a:ext cx="4572000" cy="472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Aportacions</a:t>
                      </a:r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es-ES_tradnl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l'escola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Pagades per AFA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Manualitats (packdart)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Teatre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Suport TEI ( DE BENEFICI LOTERIA/AFA)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Altres (equip de so, pissarra, instruments)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fungible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papereria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Robòtica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RENOVACIÓ PATI( MENJADOR)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Aportacions escola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Pagades</a:t>
                      </a:r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des de</a:t>
                      </a:r>
                      <a:r>
                        <a:rPr lang="es-ES_tradnl" sz="11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1100" b="1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Serveis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Manualitats (packdart)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Teatre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ÀMBITS PER ESCOLA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Llibres i material didàctic I BIBLIOTECA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 informàtic / AULA MAKER/MOBILIARI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MUSICA LA CANAL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Robòtica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s-ES_tradnl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aportacions</a:t>
                      </a:r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es-ES_tradnl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l'escola</a:t>
                      </a:r>
                      <a:endParaRPr lang="es-ES_tradn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98430"/>
              </p:ext>
            </p:extLst>
          </p:nvPr>
        </p:nvGraphicFramePr>
        <p:xfrm>
          <a:off x="5387802" y="1407697"/>
          <a:ext cx="3886200" cy="475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28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curs</a:t>
                      </a:r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2020-21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3.830,24 €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3.830,24 €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1.582,39 €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 2020-21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10.366,91 €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9.766,91 €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15.779,54 </a:t>
                      </a:r>
                      <a:r>
                        <a:rPr lang="es-ES_trad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516B2E1E-1F97-CC45-9265-315177D6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3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APORTACIONS ALTRES ACTIVITATS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311438"/>
              </p:ext>
            </p:extLst>
          </p:nvPr>
        </p:nvGraphicFramePr>
        <p:xfrm>
          <a:off x="2350169" y="1455821"/>
          <a:ext cx="3124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Altres</a:t>
                      </a:r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activitats</a:t>
                      </a:r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AFA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Imports Total Altres activitats AMPA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Taller interculturalitat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Escola de Pares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Carnestoltes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Aplec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colonies / sortides familiars/CROS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festa final de curs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Fira d'entitats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 i altres AMPES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Pedalada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3975"/>
              </p:ext>
            </p:extLst>
          </p:nvPr>
        </p:nvGraphicFramePr>
        <p:xfrm>
          <a:off x="5474369" y="1455821"/>
          <a:ext cx="228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curs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2020-21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-4.158,25 €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-402,50 €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-3.605,75 €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 </a:t>
                      </a:r>
                      <a:r>
                        <a:rPr lang="es-ES_tradn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7BD19B9E-E41A-6E40-84FC-08D1A813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0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332A0-B8C9-E444-B729-76288362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ALTRES INGRESSOS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F0EAC5-A002-CA4E-AB51-4D640E9A1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425596"/>
              </p:ext>
            </p:extLst>
          </p:nvPr>
        </p:nvGraphicFramePr>
        <p:xfrm>
          <a:off x="1058779" y="1600200"/>
          <a:ext cx="4893205" cy="3934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205">
                  <a:extLst>
                    <a:ext uri="{9D8B030D-6E8A-4147-A177-3AD203B41FA5}">
                      <a16:colId xmlns:a16="http://schemas.microsoft.com/office/drawing/2014/main" val="3133203380"/>
                    </a:ext>
                  </a:extLst>
                </a:gridCol>
              </a:tblGrid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AFA GESTIÓ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503777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Imports Ingressos no adscrits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4072902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Quotes AFA (família)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9582190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369781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Patrocinadors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96277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Loteria (aportacions families)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6288933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Interessos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bancàris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911946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E6BC232-6B15-A040-8684-3182A1B64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09689"/>
              </p:ext>
            </p:extLst>
          </p:nvPr>
        </p:nvGraphicFramePr>
        <p:xfrm>
          <a:off x="4644189" y="1600200"/>
          <a:ext cx="4521515" cy="3934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515">
                  <a:extLst>
                    <a:ext uri="{9D8B030D-6E8A-4147-A177-3AD203B41FA5}">
                      <a16:colId xmlns:a16="http://schemas.microsoft.com/office/drawing/2014/main" val="72429108"/>
                    </a:ext>
                  </a:extLst>
                </a:gridCol>
              </a:tblGrid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3002068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10.993,78 €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1560355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562,50 €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499785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8.271,01 €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434169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371098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2.150,77 €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411481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885677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F0C923F7-A04A-8948-BA0A-3C128A47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9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8892D-C2DA-D740-BA41-55196BC9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4590"/>
            <a:ext cx="8596668" cy="1320800"/>
          </a:xfrm>
        </p:spPr>
        <p:txBody>
          <a:bodyPr/>
          <a:lstStyle/>
          <a:p>
            <a:pPr algn="ctr"/>
            <a:r>
              <a:rPr lang="es-ES" dirty="0"/>
              <a:t>RESUM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EB3E6AA-10CD-F64C-9761-2F8544CF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407697"/>
              </p:ext>
            </p:extLst>
          </p:nvPr>
        </p:nvGraphicFramePr>
        <p:xfrm>
          <a:off x="677334" y="938463"/>
          <a:ext cx="9224212" cy="570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053">
                  <a:extLst>
                    <a:ext uri="{9D8B030D-6E8A-4147-A177-3AD203B41FA5}">
                      <a16:colId xmlns:a16="http://schemas.microsoft.com/office/drawing/2014/main" val="818748686"/>
                    </a:ext>
                  </a:extLst>
                </a:gridCol>
                <a:gridCol w="2306053">
                  <a:extLst>
                    <a:ext uri="{9D8B030D-6E8A-4147-A177-3AD203B41FA5}">
                      <a16:colId xmlns:a16="http://schemas.microsoft.com/office/drawing/2014/main" val="986671856"/>
                    </a:ext>
                  </a:extLst>
                </a:gridCol>
                <a:gridCol w="2306053">
                  <a:extLst>
                    <a:ext uri="{9D8B030D-6E8A-4147-A177-3AD203B41FA5}">
                      <a16:colId xmlns:a16="http://schemas.microsoft.com/office/drawing/2014/main" val="4146724995"/>
                    </a:ext>
                  </a:extLst>
                </a:gridCol>
                <a:gridCol w="2306053">
                  <a:extLst>
                    <a:ext uri="{9D8B030D-6E8A-4147-A177-3AD203B41FA5}">
                      <a16:colId xmlns:a16="http://schemas.microsoft.com/office/drawing/2014/main" val="1936739634"/>
                    </a:ext>
                  </a:extLst>
                </a:gridCol>
              </a:tblGrid>
              <a:tr h="2897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Tancament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econòmic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2020-21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838168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400964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 GESTIÓ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723097"/>
                  </a:ext>
                </a:extLst>
              </a:tr>
              <a:tr h="32460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 (quotes,subvencions,col·laboradors)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10.993,78 €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10.993,78 €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7336881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APORTACIONS A L'ESCOLA TEI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-3.830,24 €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-3.830,24 €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789412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ACTIVITATS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-4.158,25 €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-4.158,25 €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4005114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 de Gestió i Assegurances FAPAC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-3.133,96 €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-3.133,96 €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6680567"/>
                  </a:ext>
                </a:extLst>
              </a:tr>
              <a:tr h="35946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disponibles per altres centres de cost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10.993,78 €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-11.122,45 €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-128,67 €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2054891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31309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 SERVEIS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6555078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ACOLLIDA MATÍ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15.520,93 €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-15.556,36 €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-35,43 €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70702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ACOLLIDA TARDA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3.230,72 €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-4.698,28 €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-1.467,56 €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329709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EXTRAESCOLARS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13.608,50 €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-13.182,13 €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426,37 €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987259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CASAL JUNY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-768,23 €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506,77 €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03478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CASAL SETEMBRE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9127991"/>
                  </a:ext>
                </a:extLst>
              </a:tr>
              <a:tr h="3943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Centres de Cost AMPA serveis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33.635,15 €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-34.205,00 €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-569,85 €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149060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413091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AFA serveis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44.628,93 €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-45.327,45 €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-698,52 €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246823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947699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 MENJADOR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423602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 Menjador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207.058,80 €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200.236,49 €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6.822,31 €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630428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AFA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Menjador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6.822,31 €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1641566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516F2319-6DAC-3A41-B4B2-B58362B6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46" y="84666"/>
            <a:ext cx="2154424" cy="18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99106-D793-414C-B58C-0720AB77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3" y="0"/>
            <a:ext cx="8215277" cy="2740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dirty="0"/>
              <a:t>BALANÇ I PÈRDUES I GUANYS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05E56DA-23D1-7340-A24C-F9E2D3B17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69270"/>
              </p:ext>
            </p:extLst>
          </p:nvPr>
        </p:nvGraphicFramePr>
        <p:xfrm>
          <a:off x="818148" y="481263"/>
          <a:ext cx="8993322" cy="614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72">
                  <a:extLst>
                    <a:ext uri="{9D8B030D-6E8A-4147-A177-3AD203B41FA5}">
                      <a16:colId xmlns:a16="http://schemas.microsoft.com/office/drawing/2014/main" val="1257539931"/>
                    </a:ext>
                  </a:extLst>
                </a:gridCol>
                <a:gridCol w="1800972">
                  <a:extLst>
                    <a:ext uri="{9D8B030D-6E8A-4147-A177-3AD203B41FA5}">
                      <a16:colId xmlns:a16="http://schemas.microsoft.com/office/drawing/2014/main" val="2261881004"/>
                    </a:ext>
                  </a:extLst>
                </a:gridCol>
                <a:gridCol w="2425496">
                  <a:extLst>
                    <a:ext uri="{9D8B030D-6E8A-4147-A177-3AD203B41FA5}">
                      <a16:colId xmlns:a16="http://schemas.microsoft.com/office/drawing/2014/main" val="290672474"/>
                    </a:ext>
                  </a:extLst>
                </a:gridCol>
                <a:gridCol w="1435104">
                  <a:extLst>
                    <a:ext uri="{9D8B030D-6E8A-4147-A177-3AD203B41FA5}">
                      <a16:colId xmlns:a16="http://schemas.microsoft.com/office/drawing/2014/main" val="864421040"/>
                    </a:ext>
                  </a:extLst>
                </a:gridCol>
                <a:gridCol w="1530778">
                  <a:extLst>
                    <a:ext uri="{9D8B030D-6E8A-4147-A177-3AD203B41FA5}">
                      <a16:colId xmlns:a16="http://schemas.microsoft.com/office/drawing/2014/main" val="122187499"/>
                    </a:ext>
                  </a:extLst>
                </a:gridCol>
              </a:tblGrid>
              <a:tr h="25926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Balanç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situació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Exercici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20/21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Exercici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19-20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3424044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685986"/>
                  </a:ext>
                </a:extLst>
              </a:tr>
              <a:tr h="181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ACTIU NO CORRENT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31.500,00 €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82.942,35 €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4042191"/>
                  </a:ext>
                </a:extLst>
              </a:tr>
              <a:tr h="181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II.Immobilitzat material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442,35 €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442,35 €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8692371"/>
                  </a:ext>
                </a:extLst>
              </a:tr>
              <a:tr h="181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V.Inversions financeres a llarg termini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82.500,00 €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4104227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8175301"/>
                  </a:ext>
                </a:extLst>
              </a:tr>
              <a:tr h="1812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ACTIU CORRENT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365.603,64 €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334.881,43 €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9500087"/>
                  </a:ext>
                </a:extLst>
              </a:tr>
              <a:tr h="181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 Deutors comercials i altres comptes a cobrar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7.709,71 €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16.090,68 €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300311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 Clients per vendes i prestacions de serveis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3.970,67 €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13.989,21 €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370131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Altres deutors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3.739,04 €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2.101,47 €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1370646"/>
                  </a:ext>
                </a:extLst>
              </a:tr>
              <a:tr h="181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VII.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Efectiu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actius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equivalents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357.893,93 €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318.790,75 €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615739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6460145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397.103,64 €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417.823,78 €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0614700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2259770"/>
                  </a:ext>
                </a:extLst>
              </a:tr>
              <a:tr h="1812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PASSIU NET I PASSIU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exercici 20/21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exercici 19-20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2264834"/>
                  </a:ext>
                </a:extLst>
              </a:tr>
              <a:tr h="1812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PATROMINI NET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267.764,83 €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261.878,94 €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405890"/>
                  </a:ext>
                </a:extLst>
              </a:tr>
              <a:tr h="1812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A-1) Fons propis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267.764,83 €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261.878,94 €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908775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 Reserves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261.878,94 €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247.290,11 €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237530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VII. Resultat de l'exercici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5.885,89 €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14.588,83 €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957454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del present exercici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5.885,89 €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14.588,83 €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649854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536885"/>
                  </a:ext>
                </a:extLst>
              </a:tr>
              <a:tr h="1812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PASSIU CORRENT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129.338,81 €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155.944,84 €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878978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 Provisions a curt termini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3.578,33 €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3.578,33 €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6974916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 Deutes a llarg termini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111.855,39 €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129.959,24 €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3582737"/>
                  </a:ext>
                </a:extLst>
              </a:tr>
              <a:tr h="32423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Acreditors comercials i altres comptes a pagar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13.905,09 €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22.407,27 €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0437109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proveidors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11.495,98 €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8.439,13 €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1050434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Altres creditors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1.885,81 €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3.064,72 €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8327643"/>
                  </a:ext>
                </a:extLst>
              </a:tr>
              <a:tr h="48187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Personal( remuneracions pendents)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523,30 €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10.903,42 €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805577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VI. Periodificacions a curt termini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977200"/>
                  </a:ext>
                </a:extLst>
              </a:tr>
              <a:tr h="18129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490713"/>
                  </a:ext>
                </a:extLst>
              </a:tr>
              <a:tr h="181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PATRIMONI NET I PASSIU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397.103,64 €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417.823,78 €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1434540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F1A47D2A-44B6-C246-B5D2-DC1D47C6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547" y="84666"/>
            <a:ext cx="2303423" cy="20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5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65804-3BA4-2F44-976E-55D7CD53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400"/>
            <a:ext cx="8596668" cy="1320800"/>
          </a:xfrm>
        </p:spPr>
        <p:txBody>
          <a:bodyPr/>
          <a:lstStyle/>
          <a:p>
            <a:pPr algn="ctr"/>
            <a:r>
              <a:rPr lang="es-ES" dirty="0"/>
              <a:t>BALANÇ I PÈRDUES I GUANYS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A364F07-D0E7-6341-9F3C-9E2FFFB79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875257"/>
              </p:ext>
            </p:extLst>
          </p:nvPr>
        </p:nvGraphicFramePr>
        <p:xfrm>
          <a:off x="986589" y="1010653"/>
          <a:ext cx="8710864" cy="541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716">
                  <a:extLst>
                    <a:ext uri="{9D8B030D-6E8A-4147-A177-3AD203B41FA5}">
                      <a16:colId xmlns:a16="http://schemas.microsoft.com/office/drawing/2014/main" val="27321640"/>
                    </a:ext>
                  </a:extLst>
                </a:gridCol>
                <a:gridCol w="2177716">
                  <a:extLst>
                    <a:ext uri="{9D8B030D-6E8A-4147-A177-3AD203B41FA5}">
                      <a16:colId xmlns:a16="http://schemas.microsoft.com/office/drawing/2014/main" val="3517652716"/>
                    </a:ext>
                  </a:extLst>
                </a:gridCol>
                <a:gridCol w="2177716">
                  <a:extLst>
                    <a:ext uri="{9D8B030D-6E8A-4147-A177-3AD203B41FA5}">
                      <a16:colId xmlns:a16="http://schemas.microsoft.com/office/drawing/2014/main" val="2092107132"/>
                    </a:ext>
                  </a:extLst>
                </a:gridCol>
                <a:gridCol w="2177716">
                  <a:extLst>
                    <a:ext uri="{9D8B030D-6E8A-4147-A177-3AD203B41FA5}">
                      <a16:colId xmlns:a16="http://schemas.microsoft.com/office/drawing/2014/main" val="3433529642"/>
                    </a:ext>
                  </a:extLst>
                </a:gridCol>
              </a:tblGrid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PÈRDUES I GUANYS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exercici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20/21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exercici 19/20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493358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 de la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xifra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negocis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231.430,75 €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192.863,27 €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14563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 Aprovisionaments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69.850,36 €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49.298,31 €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972488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d'explotació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20.379,90 €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4.592,08 €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360145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 Despeses de personal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143.541,56 €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110.328,70 €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0205512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 Altres despeses d'explotació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32.096,06 €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22.263,58 €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9556772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 Amortitzacions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442,35 €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979,72 €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359247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d'explotació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5.880,32 €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14.585,04 €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5934015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financers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5,57 €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3,79 €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759065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Financer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5,57 €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3,79 €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47054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abans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d'impostos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5.885,89 €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14.588,83 €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652759"/>
                  </a:ext>
                </a:extLst>
              </a:tr>
              <a:tr h="41619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7711698"/>
                  </a:ext>
                </a:extLst>
              </a:tr>
              <a:tr h="4161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de l'exercici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5.885,89 €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14.588,83 €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6162916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F42FD070-CA91-E949-81FD-E40580AB1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24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DBF2E-2A74-4FAA-A257-95C69DE4A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5" y="929218"/>
            <a:ext cx="7911928" cy="2340568"/>
          </a:xfrm>
        </p:spPr>
        <p:txBody>
          <a:bodyPr>
            <a:normAutofit fontScale="90000"/>
          </a:bodyPr>
          <a:lstStyle/>
          <a:p>
            <a:r>
              <a:rPr lang="es-ES" dirty="0">
                <a:ea typeface="+mj-lt"/>
                <a:cs typeface="+mj-lt"/>
              </a:rPr>
              <a:t>5. </a:t>
            </a:r>
            <a:r>
              <a:rPr lang="es-ES" dirty="0" err="1">
                <a:ea typeface="+mj-lt"/>
                <a:cs typeface="+mj-lt"/>
              </a:rPr>
              <a:t>Presentació</a:t>
            </a:r>
            <a:r>
              <a:rPr lang="es-ES" dirty="0">
                <a:ea typeface="+mj-lt"/>
                <a:cs typeface="+mj-lt"/>
              </a:rPr>
              <a:t> i </a:t>
            </a:r>
            <a:r>
              <a:rPr lang="es-ES" dirty="0" err="1">
                <a:ea typeface="+mj-lt"/>
                <a:cs typeface="+mj-lt"/>
              </a:rPr>
              <a:t>aprovació</a:t>
            </a:r>
            <a:r>
              <a:rPr lang="es-ES" dirty="0">
                <a:ea typeface="+mj-lt"/>
                <a:cs typeface="+mj-lt"/>
              </a:rPr>
              <a:t>, si </a:t>
            </a:r>
            <a:r>
              <a:rPr lang="es-ES" dirty="0" err="1">
                <a:ea typeface="+mj-lt"/>
                <a:cs typeface="+mj-lt"/>
              </a:rPr>
              <a:t>s'escau,del</a:t>
            </a:r>
            <a:r>
              <a:rPr lang="es-ES" dirty="0">
                <a:ea typeface="+mj-lt"/>
                <a:cs typeface="+mj-lt"/>
              </a:rPr>
              <a:t> </a:t>
            </a:r>
            <a:r>
              <a:rPr lang="es-ES" dirty="0" err="1">
                <a:ea typeface="+mj-lt"/>
                <a:cs typeface="+mj-lt"/>
              </a:rPr>
              <a:t>pressupost</a:t>
            </a:r>
            <a:r>
              <a:rPr lang="es-ES" dirty="0">
                <a:ea typeface="+mj-lt"/>
                <a:cs typeface="+mj-lt"/>
              </a:rPr>
              <a:t> de </a:t>
            </a:r>
            <a:r>
              <a:rPr lang="es-ES" dirty="0" err="1">
                <a:ea typeface="+mj-lt"/>
                <a:cs typeface="+mj-lt"/>
              </a:rPr>
              <a:t>l'AFA</a:t>
            </a:r>
            <a:r>
              <a:rPr lang="es-ES" dirty="0">
                <a:ea typeface="+mj-lt"/>
                <a:cs typeface="+mj-lt"/>
              </a:rPr>
              <a:t> </a:t>
            </a:r>
            <a:r>
              <a:rPr lang="es-ES" dirty="0" err="1">
                <a:ea typeface="+mj-lt"/>
                <a:cs typeface="+mj-lt"/>
              </a:rPr>
              <a:t>pel</a:t>
            </a:r>
            <a:r>
              <a:rPr lang="es-ES" dirty="0">
                <a:ea typeface="+mj-lt"/>
                <a:cs typeface="+mj-lt"/>
              </a:rPr>
              <a:t> </a:t>
            </a:r>
            <a:r>
              <a:rPr lang="es-ES" dirty="0" err="1">
                <a:ea typeface="+mj-lt"/>
                <a:cs typeface="+mj-lt"/>
              </a:rPr>
              <a:t>curs</a:t>
            </a:r>
            <a:r>
              <a:rPr lang="es-ES" dirty="0">
                <a:ea typeface="+mj-lt"/>
                <a:cs typeface="+mj-lt"/>
              </a:rPr>
              <a:t> 2021-22.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729E-D5B3-4784-8FBC-02A27DB96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Assamblea</a:t>
            </a:r>
            <a:r>
              <a:rPr lang="es-ES" dirty="0"/>
              <a:t> Ordinaria </a:t>
            </a:r>
            <a:r>
              <a:rPr lang="es-ES" dirty="0" err="1"/>
              <a:t>Novembre</a:t>
            </a:r>
            <a:r>
              <a:rPr lang="es-ES" dirty="0"/>
              <a:t> 2021</a:t>
            </a:r>
            <a:br>
              <a:rPr lang="es-ES" dirty="0"/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E32EDF-A08C-4CE6-90D6-1988A0496566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39</a:t>
            </a:fld>
            <a:endParaRPr lang="es-ES" sz="2400" dirty="0"/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37A46C4-D814-44CF-9A60-630E8BE9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4522314"/>
            <a:ext cx="2041866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1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FECFF-9E5F-41A9-A9C4-5DB18C13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>
            <a:normAutofit/>
          </a:bodyPr>
          <a:lstStyle/>
          <a:p>
            <a:r>
              <a:rPr lang="es-ES" sz="4800" dirty="0"/>
              <a:t>Presidència</a:t>
            </a:r>
            <a:r>
              <a:rPr lang="es-ES" dirty="0"/>
              <a:t>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DAD65-2F1E-4A92-A065-D6EFE9A15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601789"/>
            <a:ext cx="8796867" cy="4968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ea typeface="+mn-lt"/>
                <a:cs typeface="+mn-lt"/>
              </a:rPr>
              <a:t>La </a:t>
            </a:r>
            <a:r>
              <a:rPr lang="es-ES" dirty="0" err="1">
                <a:ea typeface="+mn-lt"/>
                <a:cs typeface="+mn-lt"/>
              </a:rPr>
              <a:t>comissió</a:t>
            </a:r>
            <a:r>
              <a:rPr lang="es-ES" dirty="0">
                <a:ea typeface="+mn-lt"/>
                <a:cs typeface="+mn-lt"/>
              </a:rPr>
              <a:t> de presidència </a:t>
            </a:r>
            <a:r>
              <a:rPr lang="es-ES" dirty="0" err="1">
                <a:ea typeface="+mn-lt"/>
                <a:cs typeface="+mn-lt"/>
              </a:rPr>
              <a:t>està</a:t>
            </a:r>
            <a:r>
              <a:rPr lang="es-ES" dirty="0">
                <a:ea typeface="+mn-lt"/>
                <a:cs typeface="+mn-lt"/>
              </a:rPr>
              <a:t> formada per cinc membres de </a:t>
            </a:r>
            <a:r>
              <a:rPr lang="es-ES" dirty="0" err="1">
                <a:ea typeface="+mn-lt"/>
                <a:cs typeface="+mn-lt"/>
              </a:rPr>
              <a:t>l’AFA</a:t>
            </a:r>
            <a:r>
              <a:rPr lang="es-ES" dirty="0">
                <a:ea typeface="+mn-lt"/>
                <a:cs typeface="+mn-lt"/>
              </a:rPr>
              <a:t> l’Era de Dalt, </a:t>
            </a:r>
            <a:r>
              <a:rPr lang="es-ES" dirty="0" err="1">
                <a:ea typeface="+mn-lt"/>
                <a:cs typeface="+mn-lt"/>
              </a:rPr>
              <a:t>concretament</a:t>
            </a:r>
            <a:r>
              <a:rPr lang="es-ES" dirty="0">
                <a:ea typeface="+mn-lt"/>
                <a:cs typeface="+mn-lt"/>
              </a:rPr>
              <a:t> per la presidenta, la </a:t>
            </a:r>
            <a:r>
              <a:rPr lang="es-ES" dirty="0" err="1">
                <a:ea typeface="+mn-lt"/>
                <a:cs typeface="+mn-lt"/>
              </a:rPr>
              <a:t>vice-presidenta</a:t>
            </a:r>
            <a:r>
              <a:rPr lang="es-ES" dirty="0">
                <a:ea typeface="+mn-lt"/>
                <a:cs typeface="+mn-lt"/>
              </a:rPr>
              <a:t>, la </a:t>
            </a:r>
            <a:r>
              <a:rPr lang="es-ES" dirty="0" err="1">
                <a:ea typeface="+mn-lt"/>
                <a:cs typeface="+mn-lt"/>
              </a:rPr>
              <a:t>secretària</a:t>
            </a:r>
            <a:r>
              <a:rPr lang="es-ES" dirty="0">
                <a:ea typeface="+mn-lt"/>
                <a:cs typeface="+mn-lt"/>
              </a:rPr>
              <a:t>, el </a:t>
            </a:r>
            <a:r>
              <a:rPr lang="es-ES" dirty="0" err="1">
                <a:ea typeface="+mn-lt"/>
                <a:cs typeface="+mn-lt"/>
              </a:rPr>
              <a:t>tresorer</a:t>
            </a:r>
            <a:r>
              <a:rPr lang="es-ES" dirty="0">
                <a:ea typeface="+mn-lt"/>
                <a:cs typeface="+mn-lt"/>
              </a:rPr>
              <a:t> i un vocal. </a:t>
            </a:r>
          </a:p>
          <a:p>
            <a:pPr marL="0" indent="0">
              <a:buNone/>
            </a:pP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Aquesta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ha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estat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creada per les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següents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finalitats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  <a:b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</a:br>
            <a:endParaRPr lang="es-ES" sz="24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Treballar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transversalment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entre totes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comissions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garantir el bon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funcionament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>
                <a:ea typeface="+mn-lt"/>
                <a:cs typeface="+mn-lt"/>
              </a:rPr>
              <a:t>Cada membre de la </a:t>
            </a:r>
            <a:r>
              <a:rPr lang="es-ES" sz="1600" dirty="0" err="1">
                <a:ea typeface="+mn-lt"/>
                <a:cs typeface="+mn-lt"/>
              </a:rPr>
              <a:t>comissió</a:t>
            </a:r>
            <a:r>
              <a:rPr lang="es-ES" sz="1600" dirty="0">
                <a:ea typeface="+mn-lt"/>
                <a:cs typeface="+mn-lt"/>
              </a:rPr>
              <a:t> de presidència forma </a:t>
            </a:r>
            <a:r>
              <a:rPr lang="es-ES" sz="1600" dirty="0" err="1">
                <a:ea typeface="+mn-lt"/>
                <a:cs typeface="+mn-lt"/>
              </a:rPr>
              <a:t>part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alhora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d’una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altra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comissió</a:t>
            </a:r>
            <a:r>
              <a:rPr lang="es-ES" sz="1600" dirty="0">
                <a:ea typeface="+mn-lt"/>
                <a:cs typeface="+mn-lt"/>
              </a:rPr>
              <a:t>, per </a:t>
            </a:r>
            <a:r>
              <a:rPr lang="es-ES" sz="1600" dirty="0" err="1">
                <a:ea typeface="+mn-lt"/>
                <a:cs typeface="+mn-lt"/>
              </a:rPr>
              <a:t>així</a:t>
            </a:r>
            <a:r>
              <a:rPr lang="es-ES" sz="1600" dirty="0">
                <a:ea typeface="+mn-lt"/>
                <a:cs typeface="+mn-lt"/>
              </a:rPr>
              <a:t>, poder coordinar </a:t>
            </a:r>
            <a:r>
              <a:rPr lang="es-ES" sz="1600" dirty="0" err="1">
                <a:ea typeface="+mn-lt"/>
                <a:cs typeface="+mn-lt"/>
              </a:rPr>
              <a:t>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treballs</a:t>
            </a:r>
            <a:r>
              <a:rPr lang="es-ES" sz="1600" dirty="0">
                <a:ea typeface="+mn-lt"/>
                <a:cs typeface="+mn-lt"/>
              </a:rPr>
              <a:t> que </a:t>
            </a:r>
            <a:r>
              <a:rPr lang="es-ES" sz="1600" dirty="0" err="1">
                <a:ea typeface="+mn-lt"/>
                <a:cs typeface="+mn-lt"/>
              </a:rPr>
              <a:t>s’hi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realitzen</a:t>
            </a:r>
            <a:r>
              <a:rPr lang="es-ES" sz="1600" dirty="0">
                <a:ea typeface="+mn-lt"/>
                <a:cs typeface="+mn-lt"/>
              </a:rPr>
              <a:t> en </a:t>
            </a:r>
            <a:r>
              <a:rPr lang="es-ES" sz="1600" dirty="0" err="1">
                <a:ea typeface="+mn-lt"/>
                <a:cs typeface="+mn-lt"/>
              </a:rPr>
              <a:t>cadascuna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d’elles</a:t>
            </a:r>
            <a:r>
              <a:rPr lang="es-ES" sz="1600" dirty="0">
                <a:ea typeface="+mn-lt"/>
                <a:cs typeface="+mn-lt"/>
              </a:rPr>
              <a:t>.</a:t>
            </a:r>
            <a:endParaRPr lang="es-ES" sz="1600" dirty="0"/>
          </a:p>
          <a:p>
            <a:pPr>
              <a:spcBef>
                <a:spcPts val="800"/>
              </a:spcBef>
            </a:pP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Establir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ponts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treball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entre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famílies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dirty="0" err="1">
                <a:ea typeface="+mn-lt"/>
                <a:cs typeface="+mn-lt"/>
              </a:rPr>
              <a:t>apostant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pels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valors</a:t>
            </a:r>
            <a:r>
              <a:rPr lang="es-ES" sz="1600" dirty="0">
                <a:ea typeface="+mn-lt"/>
                <a:cs typeface="+mn-lt"/>
              </a:rPr>
              <a:t> que </a:t>
            </a:r>
            <a:r>
              <a:rPr lang="es-ES" sz="1600" dirty="0" err="1">
                <a:ea typeface="+mn-lt"/>
                <a:cs typeface="+mn-lt"/>
              </a:rPr>
              <a:t>ens</a:t>
            </a:r>
            <a:r>
              <a:rPr lang="es-ES" sz="1600" dirty="0">
                <a:ea typeface="+mn-lt"/>
                <a:cs typeface="+mn-lt"/>
              </a:rPr>
              <a:t> representen.</a:t>
            </a:r>
          </a:p>
          <a:p>
            <a:pPr>
              <a:spcBef>
                <a:spcPts val="8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Treballar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equip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acompanyar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donar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suport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la figura de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presidència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>
              <a:spcBef>
                <a:spcPts val="8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Vetllar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qualitat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l’educació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s-ES" sz="16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Donar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conèixer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representant</a:t>
            </a:r>
            <a:r>
              <a:rPr lang="es-ES" sz="1600" dirty="0">
                <a:ea typeface="+mn-lt"/>
                <a:cs typeface="+mn-lt"/>
              </a:rPr>
              <a:t>-la </a:t>
            </a:r>
            <a:r>
              <a:rPr lang="es-ES" sz="1600" dirty="0" err="1">
                <a:ea typeface="+mn-lt"/>
                <a:cs typeface="+mn-lt"/>
              </a:rPr>
              <a:t>davant</a:t>
            </a:r>
            <a:r>
              <a:rPr lang="es-ES" sz="1600" dirty="0">
                <a:ea typeface="+mn-lt"/>
                <a:cs typeface="+mn-lt"/>
              </a:rPr>
              <a:t> les </a:t>
            </a:r>
            <a:r>
              <a:rPr lang="es-ES" sz="1600" dirty="0" err="1">
                <a:ea typeface="+mn-lt"/>
                <a:cs typeface="+mn-lt"/>
              </a:rPr>
              <a:t>institucions</a:t>
            </a:r>
            <a:r>
              <a:rPr lang="es-ES" sz="1600" dirty="0">
                <a:ea typeface="+mn-lt"/>
                <a:cs typeface="+mn-lt"/>
              </a:rPr>
              <a:t>.</a:t>
            </a:r>
            <a:endParaRPr lang="es-ES" sz="1600" dirty="0"/>
          </a:p>
          <a:p>
            <a:pPr>
              <a:spcBef>
                <a:spcPts val="800"/>
              </a:spcBef>
            </a:pP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Acompanyar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donar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suport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famílies</a:t>
            </a:r>
            <a:r>
              <a:rPr lang="es-ES" sz="1600" dirty="0">
                <a:ea typeface="+mn-lt"/>
                <a:cs typeface="+mn-lt"/>
              </a:rPr>
              <a:t> en </a:t>
            </a:r>
            <a:r>
              <a:rPr lang="es-ES" sz="1600" dirty="0" err="1">
                <a:ea typeface="+mn-lt"/>
                <a:cs typeface="+mn-lt"/>
              </a:rPr>
              <a:t>tot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allò</a:t>
            </a:r>
            <a:r>
              <a:rPr lang="es-ES" sz="1600" dirty="0">
                <a:ea typeface="+mn-lt"/>
                <a:cs typeface="+mn-lt"/>
              </a:rPr>
              <a:t> que </a:t>
            </a:r>
            <a:r>
              <a:rPr lang="es-ES" sz="1600" dirty="0" err="1">
                <a:ea typeface="+mn-lt"/>
                <a:cs typeface="+mn-lt"/>
              </a:rPr>
              <a:t>faci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referència</a:t>
            </a:r>
            <a:r>
              <a:rPr lang="es-ES" sz="1600" dirty="0">
                <a:ea typeface="+mn-lt"/>
                <a:cs typeface="+mn-lt"/>
              </a:rPr>
              <a:t> a </a:t>
            </a:r>
            <a:r>
              <a:rPr lang="es-ES" sz="1600" dirty="0" err="1">
                <a:ea typeface="+mn-lt"/>
                <a:cs typeface="+mn-lt"/>
              </a:rPr>
              <a:t>l'educació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dels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infants</a:t>
            </a:r>
            <a:r>
              <a:rPr lang="es-ES" sz="1600" dirty="0">
                <a:ea typeface="+mn-lt"/>
                <a:cs typeface="+mn-lt"/>
              </a:rPr>
              <a:t>.</a:t>
            </a: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96D3610-3F29-46A9-8739-139C58B40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138" y="0"/>
            <a:ext cx="3014428" cy="2628900"/>
          </a:xfrm>
          <a:prstGeom prst="rect">
            <a:avLst/>
          </a:prstGeom>
        </p:spPr>
      </p:pic>
      <p:pic>
        <p:nvPicPr>
          <p:cNvPr id="9" name="Imagen 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D4704842-58C8-4E1A-A7D8-5EA1B822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55" y="629631"/>
            <a:ext cx="1660622" cy="7981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ECB459D-73BA-49A4-B530-8588228B5608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4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08596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7E107-7B86-CB42-8798-BB0AB078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7" y="403873"/>
            <a:ext cx="8596668" cy="1320800"/>
          </a:xfrm>
        </p:spPr>
        <p:txBody>
          <a:bodyPr/>
          <a:lstStyle/>
          <a:p>
            <a:pPr algn="ctr"/>
            <a:r>
              <a:rPr lang="es-ES" dirty="0"/>
              <a:t>PRESSUPOST 2021-2022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4FF1835-F0F1-8846-B902-8DB9A17C7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14399"/>
              </p:ext>
            </p:extLst>
          </p:nvPr>
        </p:nvGraphicFramePr>
        <p:xfrm>
          <a:off x="1044402" y="120594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4480574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648091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39263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0204048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PRESSUPOST CURS 2021-22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0196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RESUM dades curs 2020-21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199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Dades bàsiques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438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2021-22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991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alumnes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668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famílies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socies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490435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8145C89-D27D-9941-AE21-C36F92449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957131"/>
              </p:ext>
            </p:extLst>
          </p:nvPr>
        </p:nvGraphicFramePr>
        <p:xfrm>
          <a:off x="1038585" y="3572653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35505486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7755495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6970305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006963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 </a:t>
                      </a:r>
                      <a:r>
                        <a:rPr lang="es-E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801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AFA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2021-22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38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24.677,10 €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10.993,78 €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22.930,00 €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909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Quotes AFA (família)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13.815,00 €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562,50 €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12.420,00 €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787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4.316,74 €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8.271,01 €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8.000,00 €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946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Patrocinadors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01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6.536,89 €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2.150,77 €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2.500,00 €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166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Interessos bancàris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8,47 €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4590383"/>
                  </a:ext>
                </a:extLst>
              </a:tr>
            </a:tbl>
          </a:graphicData>
        </a:graphic>
      </p:graphicFrame>
      <p:pic>
        <p:nvPicPr>
          <p:cNvPr id="6" name="Imagen 5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CFD82F46-15D0-D14F-ACB5-46703018E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34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1D1FD-4BF1-6C44-A83D-D2407705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60" y="947406"/>
            <a:ext cx="8229600" cy="5571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PRESSUPOST 2021-2022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C2219D7-DE0F-B14C-A1D0-64EA1E374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263682"/>
              </p:ext>
            </p:extLst>
          </p:nvPr>
        </p:nvGraphicFramePr>
        <p:xfrm>
          <a:off x="851234" y="1795794"/>
          <a:ext cx="847825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084">
                  <a:extLst>
                    <a:ext uri="{9D8B030D-6E8A-4147-A177-3AD203B41FA5}">
                      <a16:colId xmlns:a16="http://schemas.microsoft.com/office/drawing/2014/main" val="925438019"/>
                    </a:ext>
                  </a:extLst>
                </a:gridCol>
                <a:gridCol w="2826084">
                  <a:extLst>
                    <a:ext uri="{9D8B030D-6E8A-4147-A177-3AD203B41FA5}">
                      <a16:colId xmlns:a16="http://schemas.microsoft.com/office/drawing/2014/main" val="3268640000"/>
                    </a:ext>
                  </a:extLst>
                </a:gridCol>
                <a:gridCol w="2826084">
                  <a:extLst>
                    <a:ext uri="{9D8B030D-6E8A-4147-A177-3AD203B41FA5}">
                      <a16:colId xmlns:a16="http://schemas.microsoft.com/office/drawing/2014/main" val="337450291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561166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 de gestió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-3.133,96 €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-3.871,60 €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55702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560458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activitats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733229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Imports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activitats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-4.158,25 €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682564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43ED8BD-664F-5B43-AF31-B0FACD358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23899"/>
              </p:ext>
            </p:extLst>
          </p:nvPr>
        </p:nvGraphicFramePr>
        <p:xfrm>
          <a:off x="1776677" y="3167394"/>
          <a:ext cx="6973624" cy="535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3624">
                  <a:extLst>
                    <a:ext uri="{9D8B030D-6E8A-4147-A177-3AD203B41FA5}">
                      <a16:colId xmlns:a16="http://schemas.microsoft.com/office/drawing/2014/main" val="1481352732"/>
                    </a:ext>
                  </a:extLst>
                </a:gridCol>
              </a:tblGrid>
              <a:tr h="5354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Taller </a:t>
                      </a:r>
                      <a:r>
                        <a:rPr lang="es-ES" sz="800" u="none" strike="noStrike" dirty="0" err="1">
                          <a:effectLst/>
                        </a:rPr>
                        <a:t>interculturalitat</a:t>
                      </a:r>
                      <a:r>
                        <a:rPr lang="es-ES" sz="800" u="none" strike="noStrike" dirty="0">
                          <a:effectLst/>
                        </a:rPr>
                        <a:t> / </a:t>
                      </a:r>
                      <a:r>
                        <a:rPr lang="es-ES" sz="800" u="none" strike="noStrike" dirty="0" err="1">
                          <a:effectLst/>
                        </a:rPr>
                        <a:t>Escola</a:t>
                      </a:r>
                      <a:r>
                        <a:rPr lang="es-ES" sz="800" u="none" strike="noStrike" dirty="0">
                          <a:effectLst/>
                        </a:rPr>
                        <a:t> de pares /</a:t>
                      </a:r>
                      <a:r>
                        <a:rPr lang="es-ES" sz="800" u="none" strike="noStrike" dirty="0" err="1">
                          <a:effectLst/>
                        </a:rPr>
                        <a:t>Aplec</a:t>
                      </a:r>
                      <a:r>
                        <a:rPr lang="es-ES" sz="800" u="none" strike="noStrike" dirty="0">
                          <a:effectLst/>
                        </a:rPr>
                        <a:t> / </a:t>
                      </a:r>
                      <a:r>
                        <a:rPr lang="es-ES" sz="800" u="none" strike="noStrike" dirty="0" err="1">
                          <a:effectLst/>
                        </a:rPr>
                        <a:t>Carnestoltes</a:t>
                      </a:r>
                      <a:r>
                        <a:rPr lang="es-ES" sz="800" u="none" strike="noStrike" dirty="0">
                          <a:effectLst/>
                        </a:rPr>
                        <a:t> / Pedalada / PASS / </a:t>
                      </a:r>
                      <a:r>
                        <a:rPr lang="es-ES" sz="800" u="none" strike="noStrike" dirty="0" err="1">
                          <a:effectLst/>
                        </a:rPr>
                        <a:t>Festa</a:t>
                      </a:r>
                      <a:r>
                        <a:rPr lang="es-ES" sz="800" u="none" strike="noStrike" dirty="0">
                          <a:effectLst/>
                        </a:rPr>
                        <a:t> fi de </a:t>
                      </a:r>
                      <a:r>
                        <a:rPr lang="es-ES" sz="800" u="none" strike="noStrike" dirty="0" err="1">
                          <a:effectLst/>
                        </a:rPr>
                        <a:t>curs</a:t>
                      </a:r>
                      <a:r>
                        <a:rPr lang="es-ES" sz="800" u="none" strike="noStrike" dirty="0">
                          <a:effectLst/>
                        </a:rPr>
                        <a:t> / </a:t>
                      </a:r>
                      <a:r>
                        <a:rPr lang="es-ES" sz="800" u="none" strike="noStrike" dirty="0" err="1">
                          <a:effectLst/>
                        </a:rPr>
                        <a:t>Fira</a:t>
                      </a:r>
                      <a:r>
                        <a:rPr lang="es-ES" sz="800" u="none" strike="noStrike" dirty="0">
                          <a:effectLst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</a:rPr>
                        <a:t>entitats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819232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FFB3A11F-08E7-7E43-BF78-6F6E35E5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APORTACIONS A </a:t>
            </a:r>
            <a:r>
              <a:rPr lang="es-ES_tradnl" dirty="0" err="1"/>
              <a:t>L’ESCOLA</a:t>
            </a:r>
            <a:endParaRPr lang="es-ES_tradn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432007"/>
              </p:ext>
            </p:extLst>
          </p:nvPr>
        </p:nvGraphicFramePr>
        <p:xfrm>
          <a:off x="815802" y="1431760"/>
          <a:ext cx="4572000" cy="472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Aportacions</a:t>
                      </a:r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es-ES_tradnl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l'escola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Pagades per AFA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Manualitats (packdart)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Teatre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Suport TEI ( DE BENEFICI LOTERIA/AFA)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Altres (equip de so, pissarra, instruments)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fungible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papereria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Robòtica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RENOVACIÓ PATI( MENJADOR + SERVEIS)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Aportacions escola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Pagades</a:t>
                      </a:r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des de</a:t>
                      </a:r>
                      <a:r>
                        <a:rPr lang="es-ES_tradnl" sz="11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1100" b="1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Serveis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Manualitats (packdart)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Teatre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ÀMBITS PER ESCOLA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Llibres i material didàctic I BIBLIOTECA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 informàtic / AULA MAKER/MOBILIARI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MUSICA LA CANAL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Robòtica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s-ES_tradnl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aportacions</a:t>
                      </a:r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es-ES_tradnl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l'escola</a:t>
                      </a:r>
                      <a:endParaRPr lang="es-ES_tradn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09166"/>
              </p:ext>
            </p:extLst>
          </p:nvPr>
        </p:nvGraphicFramePr>
        <p:xfrm>
          <a:off x="5387802" y="1431761"/>
          <a:ext cx="3886200" cy="469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28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curs</a:t>
                      </a:r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2021-22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3.800,00 €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curs</a:t>
                      </a:r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2021-22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04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10.600,00 €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285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24.400,00 €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096D70C8-6EC7-B144-956B-0E2A5D8A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61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915C3662-F9D9-43E1-90E8-52DDD2054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082186"/>
              </p:ext>
            </p:extLst>
          </p:nvPr>
        </p:nvGraphicFramePr>
        <p:xfrm>
          <a:off x="1304925" y="1681417"/>
          <a:ext cx="749917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5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curs</a:t>
                      </a:r>
                      <a:r>
                        <a:rPr lang="es-ES_tradn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2019-20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5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curs</a:t>
                      </a:r>
                      <a:r>
                        <a:rPr lang="es-ES_tradn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2020-21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5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previst</a:t>
                      </a:r>
                      <a:r>
                        <a:rPr lang="es-ES_tradn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s-ES_tradnl" sz="105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curs</a:t>
                      </a:r>
                      <a:r>
                        <a:rPr lang="es-ES_tradnl" sz="105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2021-22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Entrades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38.994,72 €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4.433,77 €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35.300,00 €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Quotes Alumnes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35.680,72 €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32.300,00 €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Quotes Alumnes repetidorso altres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ALTRES INGRESSOS LLIBRES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3.314,00 €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4.433,77 €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Sortides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28.955,26 €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23.312,00 €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22.000,00 €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Compra llibres i ROBÒTICA,PLÀSTICA...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16.009,75 €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22.365,32 €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20.000,00 </a:t>
                      </a:r>
                      <a:r>
                        <a:rPr lang="es-ES_tradnl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411,52 €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despeses bancàries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Aportacions escola ordinadors/altres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Devolució part quota trimestre-covid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10.099,45 €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545,68 €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Provisió impagat llibres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2.434,54 €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401,00 €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2.000,00 €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Aportació neta al fons formació i llibres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10.039,46 €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-18.878,23 €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13.300,00 </a:t>
                      </a:r>
                      <a:r>
                        <a:rPr lang="es-ES_tradnl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lang="es-ES_tradn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BAE5F80-BBBB-4B12-89F7-A6AE9D17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84" y="589280"/>
            <a:ext cx="8229600" cy="1143000"/>
          </a:xfrm>
        </p:spPr>
        <p:txBody>
          <a:bodyPr/>
          <a:lstStyle/>
          <a:p>
            <a:pPr algn="ctr"/>
            <a:r>
              <a:rPr lang="es-ES" dirty="0"/>
              <a:t>PRESSUPOST 2021-2022 - SERVEIS</a:t>
            </a:r>
            <a:endParaRPr lang="es-ES_tradnl" dirty="0"/>
          </a:p>
        </p:txBody>
      </p:sp>
      <p:pic>
        <p:nvPicPr>
          <p:cNvPr id="4" name="Imagen 3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5FE0939F-9AD0-D147-8FEE-C9CCCE36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69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2C997-D24C-AD48-9423-B19093EE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PRESSUPOST 2021-2022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2025E17-A844-3043-86FB-77EC38144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74190"/>
              </p:ext>
            </p:extLst>
          </p:nvPr>
        </p:nvGraphicFramePr>
        <p:xfrm>
          <a:off x="1050660" y="1270000"/>
          <a:ext cx="8223342" cy="508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114">
                  <a:extLst>
                    <a:ext uri="{9D8B030D-6E8A-4147-A177-3AD203B41FA5}">
                      <a16:colId xmlns:a16="http://schemas.microsoft.com/office/drawing/2014/main" val="1280294746"/>
                    </a:ext>
                  </a:extLst>
                </a:gridCol>
                <a:gridCol w="2741114">
                  <a:extLst>
                    <a:ext uri="{9D8B030D-6E8A-4147-A177-3AD203B41FA5}">
                      <a16:colId xmlns:a16="http://schemas.microsoft.com/office/drawing/2014/main" val="1316752953"/>
                    </a:ext>
                  </a:extLst>
                </a:gridCol>
                <a:gridCol w="2741114">
                  <a:extLst>
                    <a:ext uri="{9D8B030D-6E8A-4147-A177-3AD203B41FA5}">
                      <a16:colId xmlns:a16="http://schemas.microsoft.com/office/drawing/2014/main" val="3050812046"/>
                    </a:ext>
                  </a:extLst>
                </a:gridCol>
              </a:tblGrid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 MATÍ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551502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929743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513424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Usuaris servei matí (mitja mensual)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065680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usuaris sobre total alumnes escola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5632766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2039338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6242136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Resultats economics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379239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0781641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15.520,93 €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17.064,00 €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546283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15.556,36 €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690638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servei matí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-35,43 €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8523876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824639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175894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 TARDA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6006133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4246496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72986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  <a:r>
                        <a:rPr lang="es-ES" sz="11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econòmics</a:t>
                      </a:r>
                      <a:endParaRPr lang="es-E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490681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0300125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3.230,72 €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453186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4.698,28 €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6128843"/>
                  </a:ext>
                </a:extLst>
              </a:tr>
              <a:tr h="2173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servei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-1.467,56 €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-1.360,00 €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6478501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A2890B04-182B-2F4F-9E4D-B76529F9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3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4B15F-AE57-8B46-9833-9AEA5F22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PRESSUPOST 2021-2022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75E5A7D-6584-0D47-B3FD-87B9D4526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940560"/>
              </p:ext>
            </p:extLst>
          </p:nvPr>
        </p:nvGraphicFramePr>
        <p:xfrm>
          <a:off x="1044402" y="1648326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8811288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482276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4309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EXTRAESCOLARS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02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70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Usuaris servei (mitja mensual)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483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usuaris sobre total alumnes escola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219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20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  <a:r>
                        <a:rPr lang="es-ES" sz="11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econòmics</a:t>
                      </a:r>
                      <a:endParaRPr lang="es-E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1108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70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13.608,50 €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31.365,00 €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71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13.182,13 €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33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servei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426,37 €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06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Extraescolars+Servei tarda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-1.041,19 €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-995,00 €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844681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5AE918D2-734E-9145-B32E-33BA8E69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8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75923-37DD-4546-AC66-19BAF346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PRESSUPOST 2021-2022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B2E9DC9-8886-4246-8830-E1BD39208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528264"/>
              </p:ext>
            </p:extLst>
          </p:nvPr>
        </p:nvGraphicFramePr>
        <p:xfrm>
          <a:off x="1307431" y="1270000"/>
          <a:ext cx="8229600" cy="509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1048210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835767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993617"/>
                    </a:ext>
                  </a:extLst>
                </a:gridCol>
              </a:tblGrid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CASAL JUNY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477989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343952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Usuaris servei (mitja mensual)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6653579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usuaris sobre total alumnes escola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9221724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7481145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4271032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 de casal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5349854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  <a:r>
                        <a:rPr lang="es-ES" sz="11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econòmics</a:t>
                      </a:r>
                      <a:endParaRPr lang="es-E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1794773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2339718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817636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768,23 €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861,65 €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618060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servei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506,77 €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388,35 €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5237802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83226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CASAL SETEMBRE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6331023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651065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Usuaris servei (mitja mensual)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4552908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usuaris sobre total alumnes escola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078760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7773123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 de casal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630699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5672751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  <a:r>
                        <a:rPr lang="es-ES" sz="11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econòmics</a:t>
                      </a:r>
                      <a:endParaRPr lang="es-E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418914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 curs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9905217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2.927,40 €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817922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3.767,95 €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48607"/>
                  </a:ext>
                </a:extLst>
              </a:tr>
              <a:tr h="191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servei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-840,55 €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694734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3D316D54-3CDB-094F-916F-422AEEBE2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4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90C42-2973-364E-922F-7585C2A3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PRESSUPOST 2021-2022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FCD39A9-06EC-5C42-A1CB-41A5FEA72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503454"/>
              </p:ext>
            </p:extLst>
          </p:nvPr>
        </p:nvGraphicFramePr>
        <p:xfrm>
          <a:off x="1044402" y="1270000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695583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8592713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36390941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MENJADOR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1458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207.058,80 €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233.261,60 €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77485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Quotes usuaris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194.580,73 €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233.061,60 €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4853979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ingressos (interessos)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129,98 €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835166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200.236,49 €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229.497,24 €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64818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Alimentació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54.113,33 €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749049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didàtic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237,96 €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075262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 usuaris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2389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fungible i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papereria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611,32 €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341548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Utillatges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5.408,38 €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91220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Reparacions cuina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3.165,08 €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371522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Serveis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4.312,89 €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6.200,00 €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67347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Serveis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bancaris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928,59 €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52660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124.785,87 €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141.497,24 €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157276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desesp.personal (formació, etc)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1.690,68 €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255712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Assegurança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739,75 €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8972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Pèrdues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3.800,29 €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928186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Amortitzacions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442,35 €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92002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Provicsó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pèrdues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4.500,00 €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4511037"/>
                  </a:ext>
                </a:extLst>
              </a:tr>
              <a:tr h="2592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servei menjador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6.822,31 €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3.764,36 €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8079290"/>
                  </a:ext>
                </a:extLst>
              </a:tr>
            </a:tbl>
          </a:graphicData>
        </a:graphic>
      </p:graphicFrame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C965AA12-D320-4949-86B1-5E8C2F4C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5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E828C51-6D83-45B9-88D5-18FF019D5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673711"/>
              </p:ext>
            </p:extLst>
          </p:nvPr>
        </p:nvGraphicFramePr>
        <p:xfrm>
          <a:off x="946484" y="1076437"/>
          <a:ext cx="8229600" cy="538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8187486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866718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467249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36739634"/>
                    </a:ext>
                  </a:extLst>
                </a:gridCol>
              </a:tblGrid>
              <a:tr h="274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Tancament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econòmic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2020-21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838168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400964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 GESTIÓ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723097"/>
                  </a:ext>
                </a:extLst>
              </a:tr>
              <a:tr h="30718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 (quotes,subvencions,col·laboradors)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7336881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APORTACIONS A L'ESCOLA TEI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0789412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ACTIVITATS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4005114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 de Gestió i Assegurances FAPAC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-3.871,60 €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-3.871,60 €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6680567"/>
                  </a:ext>
                </a:extLst>
              </a:tr>
              <a:tr h="34016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disponibles per altres centres de cost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-11.771,60 €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14.958,40 €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2054891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31309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 SERVEIS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6555078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ACOLLIDA MATÍ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17.064,00 €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570702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ACOLLIDA TARDA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-1.360,00 €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1329709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EXTRAESCOLARS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31.365,00 €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-31.000,00 €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4987259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CASAL JUNY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-861,65 €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388,35 €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903478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CASAL SETEMBRE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2.927,40 €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-3.767,95 €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-840,55 €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9127991"/>
                  </a:ext>
                </a:extLst>
              </a:tr>
              <a:tr h="3731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Centres de Cost AMPA serveis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55.846,40 €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-55.529,60 €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316,80 €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3149060"/>
                  </a:ext>
                </a:extLst>
              </a:tr>
              <a:tr h="216509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413091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AFA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78.776,40 €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-67.301,20 €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15.275,20 €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7246823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947699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 MENJADOR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423602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 Menjador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233.261,60 €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229.497,24 €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3.764,36 €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1630428"/>
                  </a:ext>
                </a:extLst>
              </a:tr>
              <a:tr h="2281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AFA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Menjador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3.764,36 €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1641566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0881DB7-3B11-4798-9712-A2C95CE1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4" y="178385"/>
            <a:ext cx="8229600" cy="1143000"/>
          </a:xfrm>
        </p:spPr>
        <p:txBody>
          <a:bodyPr/>
          <a:lstStyle/>
          <a:p>
            <a:pPr algn="ctr"/>
            <a:r>
              <a:rPr lang="es-ES" dirty="0"/>
              <a:t>RESUM 2021- 2022</a:t>
            </a:r>
          </a:p>
        </p:txBody>
      </p:sp>
      <p:pic>
        <p:nvPicPr>
          <p:cNvPr id="6" name="Imagen 5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4597CA5A-89F9-F341-8687-6C7AF0849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867" y="84666"/>
            <a:ext cx="2624103" cy="22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0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DBF2E-2A74-4FAA-A257-95C69DE4A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12334"/>
            <a:ext cx="7766936" cy="242993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ES" dirty="0">
                <a:ea typeface="+mj-lt"/>
                <a:cs typeface="+mj-lt"/>
              </a:rPr>
              <a:t>6.Renovació de la Junta Directiva de </a:t>
            </a:r>
            <a:r>
              <a:rPr lang="es-ES" dirty="0" err="1">
                <a:ea typeface="+mj-lt"/>
                <a:cs typeface="+mj-lt"/>
              </a:rPr>
              <a:t>l'AFA</a:t>
            </a:r>
            <a:r>
              <a:rPr lang="es-ES" dirty="0">
                <a:ea typeface="+mj-lt"/>
                <a:cs typeface="+mj-lt"/>
              </a:rPr>
              <a:t>. </a:t>
            </a:r>
            <a:endParaRPr lang="es-ES" dirty="0"/>
          </a:p>
          <a:p>
            <a:endParaRPr lang="es-ES" dirty="0">
              <a:ea typeface="+mj-lt"/>
              <a:cs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729E-D5B3-4784-8FBC-02A27DB96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Assamblea</a:t>
            </a:r>
            <a:r>
              <a:rPr lang="es-ES" dirty="0"/>
              <a:t> Ordinaria </a:t>
            </a:r>
            <a:r>
              <a:rPr lang="es-ES" dirty="0" err="1"/>
              <a:t>Novembre</a:t>
            </a:r>
            <a:r>
              <a:rPr lang="es-ES" dirty="0"/>
              <a:t> 2021</a:t>
            </a:r>
            <a:br>
              <a:rPr lang="es-ES" dirty="0"/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216685-1754-459D-9E1D-803F54663ED0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49</a:t>
            </a:fld>
            <a:endParaRPr lang="es-ES" sz="2400" dirty="0"/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480EFF8-E715-41F7-B92E-7E2631AA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4522314"/>
            <a:ext cx="2041866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D7B5A7-4CEF-4CB5-98EA-B2AF585E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134" y="958320"/>
            <a:ext cx="8652933" cy="5594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directiu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, en les que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s’han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tractat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diverses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temàtiques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endParaRPr lang="es-ES" sz="24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Augmentar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comunicació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famílies</a:t>
            </a:r>
            <a:r>
              <a:rPr lang="es-ES" sz="1600" dirty="0">
                <a:ea typeface="+mn-lt"/>
                <a:cs typeface="+mn-lt"/>
              </a:rPr>
              <a:t> en diversos </a:t>
            </a:r>
            <a:r>
              <a:rPr lang="es-ES" sz="1600" dirty="0" err="1">
                <a:ea typeface="+mn-lt"/>
                <a:cs typeface="+mn-lt"/>
              </a:rPr>
              <a:t>aspectes</a:t>
            </a:r>
            <a:r>
              <a:rPr lang="es-ES" sz="1600" dirty="0">
                <a:ea typeface="+mn-lt"/>
                <a:cs typeface="+mn-lt"/>
              </a:rPr>
              <a:t> (</a:t>
            </a:r>
            <a:r>
              <a:rPr lang="es-ES" sz="1600" dirty="0" err="1">
                <a:ea typeface="+mn-lt"/>
                <a:cs typeface="+mn-lt"/>
              </a:rPr>
              <a:t>inici</a:t>
            </a:r>
            <a:r>
              <a:rPr lang="es-ES" sz="1600" dirty="0">
                <a:ea typeface="+mn-lt"/>
                <a:cs typeface="+mn-lt"/>
              </a:rPr>
              <a:t> i </a:t>
            </a:r>
            <a:r>
              <a:rPr lang="es-ES" sz="1600" dirty="0" err="1">
                <a:ea typeface="+mn-lt"/>
                <a:cs typeface="+mn-lt"/>
              </a:rPr>
              <a:t>finalització</a:t>
            </a:r>
            <a:r>
              <a:rPr lang="es-ES" sz="1600" dirty="0">
                <a:ea typeface="+mn-lt"/>
                <a:cs typeface="+mn-lt"/>
              </a:rPr>
              <a:t> del </a:t>
            </a:r>
            <a:r>
              <a:rPr lang="es-ES" sz="1600" dirty="0" err="1">
                <a:ea typeface="+mn-lt"/>
                <a:cs typeface="+mn-lt"/>
              </a:rPr>
              <a:t>curs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dirty="0" err="1">
                <a:ea typeface="+mn-lt"/>
                <a:cs typeface="+mn-lt"/>
              </a:rPr>
              <a:t>informació</a:t>
            </a:r>
            <a:r>
              <a:rPr lang="es-ES" sz="1600" dirty="0">
                <a:ea typeface="+mn-lt"/>
                <a:cs typeface="+mn-lt"/>
              </a:rPr>
              <a:t> COVID, etc.) i </a:t>
            </a:r>
            <a:r>
              <a:rPr lang="es-ES" sz="1600" dirty="0" err="1">
                <a:ea typeface="+mn-lt"/>
                <a:cs typeface="+mn-lt"/>
              </a:rPr>
              <a:t>estat</a:t>
            </a:r>
            <a:r>
              <a:rPr lang="es-ES" sz="1600" dirty="0">
                <a:ea typeface="+mn-lt"/>
                <a:cs typeface="+mn-lt"/>
              </a:rPr>
              <a:t> de la </a:t>
            </a:r>
            <a:r>
              <a:rPr lang="es-ES" sz="1600" dirty="0" err="1">
                <a:ea typeface="+mn-lt"/>
                <a:cs typeface="+mn-lt"/>
              </a:rPr>
              <a:t>pàgina</a:t>
            </a:r>
            <a:r>
              <a:rPr lang="es-ES" sz="1600" dirty="0">
                <a:ea typeface="+mn-lt"/>
                <a:cs typeface="+mn-lt"/>
              </a:rPr>
              <a:t> web de </a:t>
            </a:r>
            <a:r>
              <a:rPr lang="es-ES" sz="1600" dirty="0" err="1">
                <a:ea typeface="+mn-lt"/>
                <a:cs typeface="+mn-lt"/>
              </a:rPr>
              <a:t>l’escola</a:t>
            </a:r>
            <a:r>
              <a:rPr lang="es-ES" sz="1600" dirty="0">
                <a:ea typeface="+mn-lt"/>
                <a:cs typeface="+mn-lt"/>
              </a:rPr>
              <a:t>. Des de la </a:t>
            </a:r>
            <a:r>
              <a:rPr lang="es-ES" sz="1600" dirty="0" err="1">
                <a:ea typeface="+mn-lt"/>
                <a:cs typeface="+mn-lt"/>
              </a:rPr>
              <a:t>comissió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comunicació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s’ha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donat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suport</a:t>
            </a:r>
            <a:r>
              <a:rPr lang="es-ES" sz="1600" dirty="0">
                <a:ea typeface="+mn-lt"/>
                <a:cs typeface="+mn-lt"/>
              </a:rPr>
              <a:t> a </a:t>
            </a:r>
            <a:r>
              <a:rPr lang="es-ES" sz="1600" dirty="0" err="1">
                <a:ea typeface="+mn-lt"/>
                <a:cs typeface="+mn-lt"/>
              </a:rPr>
              <a:t>l’escola</a:t>
            </a:r>
            <a:r>
              <a:rPr lang="es-ES" sz="1600" dirty="0">
                <a:ea typeface="+mn-lt"/>
                <a:cs typeface="+mn-lt"/>
              </a:rPr>
              <a:t> per inaugurar la nova </a:t>
            </a:r>
            <a:r>
              <a:rPr lang="es-ES" sz="1600" dirty="0" err="1">
                <a:ea typeface="+mn-lt"/>
                <a:cs typeface="+mn-lt"/>
              </a:rPr>
              <a:t>pàgina</a:t>
            </a:r>
            <a:r>
              <a:rPr lang="es-ES" sz="1600" dirty="0">
                <a:ea typeface="+mn-lt"/>
                <a:cs typeface="+mn-lt"/>
              </a:rPr>
              <a:t> web</a:t>
            </a:r>
            <a:endParaRPr lang="es-ES" sz="1600" dirty="0"/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Situació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actual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projecte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relacionat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amb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l’escola</a:t>
            </a:r>
            <a:r>
              <a:rPr lang="es-ES" sz="1600" dirty="0">
                <a:ea typeface="+mn-lt"/>
                <a:cs typeface="+mn-lt"/>
              </a:rPr>
              <a:t> nova 21</a:t>
            </a:r>
            <a:endParaRPr lang="es-ES" sz="1600" dirty="0"/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Petició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realització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dels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tutors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/es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equip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directiu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famílies</a:t>
            </a:r>
            <a:r>
              <a:rPr lang="es-ES" sz="1600" dirty="0">
                <a:ea typeface="+mn-lt"/>
                <a:cs typeface="+mn-lt"/>
              </a:rPr>
              <a:t> per tractar </a:t>
            </a:r>
            <a:r>
              <a:rPr lang="es-ES" sz="1600" dirty="0" err="1">
                <a:ea typeface="+mn-lt"/>
                <a:cs typeface="+mn-lt"/>
              </a:rPr>
              <a:t>com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ha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anat</a:t>
            </a:r>
            <a:r>
              <a:rPr lang="es-ES" sz="1600" dirty="0">
                <a:ea typeface="+mn-lt"/>
                <a:cs typeface="+mn-lt"/>
              </a:rPr>
              <a:t> el </a:t>
            </a:r>
            <a:r>
              <a:rPr lang="es-ES" sz="1600" dirty="0" err="1">
                <a:ea typeface="+mn-lt"/>
                <a:cs typeface="+mn-lt"/>
              </a:rPr>
              <a:t>curs</a:t>
            </a:r>
            <a:r>
              <a:rPr lang="es-ES" sz="1600" dirty="0">
                <a:ea typeface="+mn-lt"/>
                <a:cs typeface="+mn-lt"/>
              </a:rPr>
              <a:t> i el que es </a:t>
            </a:r>
            <a:r>
              <a:rPr lang="es-ES" sz="1600" dirty="0" err="1">
                <a:ea typeface="+mn-lt"/>
                <a:cs typeface="+mn-lt"/>
              </a:rPr>
              <a:t>planteja</a:t>
            </a:r>
            <a:r>
              <a:rPr lang="es-ES" sz="1600" dirty="0">
                <a:ea typeface="+mn-lt"/>
                <a:cs typeface="+mn-lt"/>
              </a:rPr>
              <a:t> en el </a:t>
            </a:r>
            <a:r>
              <a:rPr lang="es-ES" sz="1600" dirty="0" err="1">
                <a:ea typeface="+mn-lt"/>
                <a:cs typeface="+mn-lt"/>
              </a:rPr>
              <a:t>curs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següent</a:t>
            </a:r>
            <a:r>
              <a:rPr lang="es-ES" sz="1600" dirty="0"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Oferir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altres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espais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externs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l’estona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pati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durant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època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COVID.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Detecció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necessitats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seguiment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inversions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que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realitza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dirty="0">
                <a:ea typeface="+mn-lt"/>
                <a:cs typeface="+mn-lt"/>
              </a:rPr>
              <a:t> (</a:t>
            </a:r>
            <a:r>
              <a:rPr lang="es-ES" sz="1600" dirty="0" err="1">
                <a:ea typeface="+mn-lt"/>
                <a:cs typeface="+mn-lt"/>
              </a:rPr>
              <a:t>suport</a:t>
            </a:r>
            <a:r>
              <a:rPr lang="es-ES" sz="1600" dirty="0">
                <a:ea typeface="+mn-lt"/>
                <a:cs typeface="+mn-lt"/>
              </a:rPr>
              <a:t> TEI per </a:t>
            </a:r>
            <a:r>
              <a:rPr lang="es-ES" sz="1600" dirty="0" err="1">
                <a:ea typeface="+mn-lt"/>
                <a:cs typeface="+mn-lt"/>
              </a:rPr>
              <a:t>reducció</a:t>
            </a:r>
            <a:r>
              <a:rPr lang="es-ES" sz="1600" dirty="0">
                <a:ea typeface="+mn-lt"/>
                <a:cs typeface="+mn-lt"/>
              </a:rPr>
              <a:t> de jornada, </a:t>
            </a:r>
            <a:r>
              <a:rPr lang="es-ES" sz="1600" dirty="0" err="1">
                <a:ea typeface="+mn-lt"/>
                <a:cs typeface="+mn-lt"/>
              </a:rPr>
              <a:t>millora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l’equip</a:t>
            </a:r>
            <a:r>
              <a:rPr lang="es-ES" sz="1600" dirty="0">
                <a:ea typeface="+mn-lt"/>
                <a:cs typeface="+mn-lt"/>
              </a:rPr>
              <a:t> wifi, </a:t>
            </a:r>
            <a:r>
              <a:rPr lang="es-ES" sz="1600" dirty="0" err="1">
                <a:ea typeface="+mn-lt"/>
                <a:cs typeface="+mn-lt"/>
              </a:rPr>
              <a:t>mobiliari</a:t>
            </a:r>
            <a:r>
              <a:rPr lang="es-ES" sz="1600" dirty="0">
                <a:ea typeface="+mn-lt"/>
                <a:cs typeface="+mn-lt"/>
              </a:rPr>
              <a:t> per reforma </a:t>
            </a:r>
            <a:r>
              <a:rPr lang="es-ES" sz="1600" dirty="0" err="1">
                <a:ea typeface="+mn-lt"/>
                <a:cs typeface="+mn-lt"/>
              </a:rPr>
              <a:t>d’aules</a:t>
            </a:r>
            <a:r>
              <a:rPr lang="es-ES" sz="1600" dirty="0">
                <a:ea typeface="+mn-lt"/>
                <a:cs typeface="+mn-lt"/>
              </a:rPr>
              <a:t>, </a:t>
            </a:r>
            <a:r>
              <a:rPr lang="es-ES" sz="1600" dirty="0" err="1">
                <a:ea typeface="+mn-lt"/>
                <a:cs typeface="+mn-lt"/>
              </a:rPr>
              <a:t>mobiliari</a:t>
            </a:r>
            <a:r>
              <a:rPr lang="es-ES" sz="1600" dirty="0">
                <a:ea typeface="+mn-lt"/>
                <a:cs typeface="+mn-lt"/>
              </a:rPr>
              <a:t> del pati, etc.)</a:t>
            </a:r>
            <a:endParaRPr lang="es-ES" sz="1600" dirty="0"/>
          </a:p>
          <a:p>
            <a:r>
              <a:rPr lang="es-ES" sz="1600" dirty="0" err="1">
                <a:ea typeface="+mn-lt"/>
                <a:cs typeface="+mn-lt"/>
              </a:rPr>
              <a:t>Inquietuds</a:t>
            </a:r>
            <a:r>
              <a:rPr lang="es-ES" sz="1600" dirty="0">
                <a:ea typeface="+mn-lt"/>
                <a:cs typeface="+mn-lt"/>
              </a:rPr>
              <a:t> i </a:t>
            </a:r>
            <a:r>
              <a:rPr lang="es-ES" sz="1600" dirty="0" err="1">
                <a:ea typeface="+mn-lt"/>
                <a:cs typeface="+mn-lt"/>
              </a:rPr>
              <a:t>necessitats</a:t>
            </a:r>
            <a:r>
              <a:rPr lang="es-ES" sz="1600" dirty="0">
                <a:ea typeface="+mn-lt"/>
                <a:cs typeface="+mn-lt"/>
              </a:rPr>
              <a:t> de les </a:t>
            </a:r>
            <a:r>
              <a:rPr lang="es-ES" sz="1600" dirty="0" err="1">
                <a:ea typeface="+mn-lt"/>
                <a:cs typeface="+mn-lt"/>
              </a:rPr>
              <a:t>famílies</a:t>
            </a:r>
            <a:r>
              <a:rPr lang="es-ES" sz="1600" dirty="0">
                <a:ea typeface="+mn-lt"/>
                <a:cs typeface="+mn-lt"/>
              </a:rPr>
              <a:t> en </a:t>
            </a:r>
            <a:r>
              <a:rPr lang="es-ES" sz="1600" dirty="0" err="1">
                <a:ea typeface="+mn-lt"/>
                <a:cs typeface="+mn-lt"/>
              </a:rPr>
              <a:t>situacions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puntuals</a:t>
            </a:r>
            <a:r>
              <a:rPr lang="es-ES" sz="1600" dirty="0">
                <a:ea typeface="+mn-lt"/>
                <a:cs typeface="+mn-lt"/>
              </a:rPr>
              <a:t> del </a:t>
            </a:r>
            <a:r>
              <a:rPr lang="es-ES" sz="1600" dirty="0" err="1">
                <a:ea typeface="+mn-lt"/>
                <a:cs typeface="+mn-lt"/>
              </a:rPr>
              <a:t>dia</a:t>
            </a:r>
            <a:r>
              <a:rPr lang="es-ES" sz="1600" dirty="0">
                <a:ea typeface="+mn-lt"/>
                <a:cs typeface="+mn-lt"/>
              </a:rPr>
              <a:t> a </a:t>
            </a:r>
            <a:r>
              <a:rPr lang="es-ES" sz="1600" dirty="0" err="1">
                <a:ea typeface="+mn-lt"/>
                <a:cs typeface="+mn-lt"/>
              </a:rPr>
              <a:t>dia</a:t>
            </a:r>
            <a:r>
              <a:rPr lang="es-ES" sz="1600" dirty="0">
                <a:ea typeface="+mn-lt"/>
                <a:cs typeface="+mn-lt"/>
              </a:rPr>
              <a:t> de </a:t>
            </a:r>
            <a:r>
              <a:rPr lang="es-ES" sz="1600" dirty="0" err="1">
                <a:ea typeface="+mn-lt"/>
                <a:cs typeface="+mn-lt"/>
              </a:rPr>
              <a:t>l’escola</a:t>
            </a:r>
            <a:r>
              <a:rPr lang="es-ES" sz="1600" dirty="0">
                <a:ea typeface="+mn-lt"/>
                <a:cs typeface="+mn-lt"/>
              </a:rPr>
              <a:t>.</a:t>
            </a:r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C41E9E2-78EA-4B77-B2BA-E7E45B9B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138" y="0"/>
            <a:ext cx="3014428" cy="26289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0C47D3-3154-4412-92AE-452F14434482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5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81247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22B4C-8209-4749-A68F-8FDB4CD3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/>
          <a:lstStyle/>
          <a:p>
            <a:r>
              <a:rPr lang="es-ES" dirty="0"/>
              <a:t>Junta Directiva AFA Era de Dalt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6831A-1C6B-4220-9980-047F9C0AF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633" y="1488613"/>
            <a:ext cx="4184035" cy="4996853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s-ES" sz="1600" b="1" dirty="0">
                <a:ea typeface="+mn-lt"/>
                <a:cs typeface="+mn-lt"/>
              </a:rPr>
              <a:t>COMISSIÓ DE PRESIDÈNCIA:</a:t>
            </a:r>
            <a:endParaRPr lang="es-ES" sz="1600" b="1" dirty="0"/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Sònia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Gonzalez</a:t>
            </a:r>
            <a:r>
              <a:rPr lang="es-ES" sz="1600" dirty="0">
                <a:ea typeface="+mn-lt"/>
                <a:cs typeface="+mn-lt"/>
              </a:rPr>
              <a:t> Moral </a:t>
            </a:r>
            <a:r>
              <a:rPr lang="es-ES" sz="1600" b="1" dirty="0">
                <a:ea typeface="+mn-lt"/>
                <a:cs typeface="+mn-lt"/>
              </a:rPr>
              <a:t>Presidenta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Carles Romeu Tenas </a:t>
            </a:r>
            <a:r>
              <a:rPr lang="es-ES" sz="1600" b="1" dirty="0" err="1">
                <a:ea typeface="+mn-lt"/>
                <a:cs typeface="+mn-lt"/>
              </a:rPr>
              <a:t>Tresoer</a:t>
            </a:r>
            <a:endParaRPr lang="es-ES" sz="1600" b="1" dirty="0"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Meritxell </a:t>
            </a:r>
            <a:r>
              <a:rPr lang="es-ES" sz="1600" dirty="0" err="1">
                <a:ea typeface="+mn-lt"/>
                <a:cs typeface="+mn-lt"/>
              </a:rPr>
              <a:t>Piazuelo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Marroquin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b="1" dirty="0" err="1">
                <a:ea typeface="+mn-lt"/>
                <a:cs typeface="+mn-lt"/>
              </a:rPr>
              <a:t>Secretària</a:t>
            </a:r>
            <a:endParaRPr lang="es-ES" sz="1600" b="1" dirty="0"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Susanna </a:t>
            </a:r>
            <a:r>
              <a:rPr lang="es-ES" sz="1600" dirty="0" err="1">
                <a:ea typeface="+mn-lt"/>
                <a:cs typeface="+mn-lt"/>
              </a:rPr>
              <a:t>Alabern</a:t>
            </a:r>
            <a:r>
              <a:rPr lang="es-ES" sz="1600" dirty="0">
                <a:ea typeface="+mn-lt"/>
                <a:cs typeface="+mn-lt"/>
              </a:rPr>
              <a:t> </a:t>
            </a:r>
            <a:r>
              <a:rPr lang="es-ES" sz="1600" dirty="0" err="1">
                <a:ea typeface="+mn-lt"/>
                <a:cs typeface="+mn-lt"/>
              </a:rPr>
              <a:t>Puntí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b="1" dirty="0">
                <a:ea typeface="+mn-lt"/>
                <a:cs typeface="+mn-lt"/>
              </a:rPr>
              <a:t>Vicepresidenta</a:t>
            </a:r>
            <a:endParaRPr lang="es-ES" sz="1600" b="1" dirty="0"/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Pere </a:t>
            </a:r>
            <a:r>
              <a:rPr lang="es-ES" sz="1600" dirty="0" err="1">
                <a:ea typeface="+mn-lt"/>
                <a:cs typeface="+mn-lt"/>
              </a:rPr>
              <a:t>Garcia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Bellvehi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b="1" dirty="0">
                <a:ea typeface="+mn-lt"/>
                <a:cs typeface="+mn-lt"/>
              </a:rPr>
              <a:t>Vocal</a:t>
            </a:r>
            <a:endParaRPr lang="es-ES" sz="1600" b="1" dirty="0"/>
          </a:p>
          <a:p>
            <a:pPr>
              <a:spcBef>
                <a:spcPts val="500"/>
              </a:spcBef>
            </a:pPr>
            <a:endParaRPr lang="es-ES" sz="1600" dirty="0"/>
          </a:p>
          <a:p>
            <a:pPr marL="0" indent="0">
              <a:spcBef>
                <a:spcPts val="500"/>
              </a:spcBef>
              <a:buNone/>
            </a:pPr>
            <a:r>
              <a:rPr lang="es-ES" sz="1600" b="1" dirty="0">
                <a:ea typeface="+mn-lt"/>
                <a:cs typeface="+mn-lt"/>
              </a:rPr>
              <a:t>COMISSIÓ D'EXTRAESCOLARS:</a:t>
            </a:r>
            <a:endParaRPr lang="es-ES" sz="1600" b="1" dirty="0"/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Sònia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Gonzalez</a:t>
            </a:r>
            <a:endParaRPr lang="es-ES" sz="1600" dirty="0" err="1"/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Helena Colom</a:t>
            </a:r>
            <a:endParaRPr lang="es-ES" sz="1600" dirty="0"/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Eli Ninot</a:t>
            </a:r>
          </a:p>
          <a:p>
            <a:pPr>
              <a:spcBef>
                <a:spcPts val="500"/>
              </a:spcBef>
            </a:pPr>
            <a:endParaRPr lang="es-ES" sz="1600" dirty="0"/>
          </a:p>
          <a:p>
            <a:pPr marL="0" indent="0">
              <a:spcBef>
                <a:spcPts val="500"/>
              </a:spcBef>
              <a:buNone/>
            </a:pPr>
            <a:r>
              <a:rPr lang="es-ES" sz="1600" b="1" dirty="0">
                <a:ea typeface="+mn-lt"/>
                <a:cs typeface="+mn-lt"/>
              </a:rPr>
              <a:t>COMISSIÓ DE COMUNICACIÓ:</a:t>
            </a:r>
            <a:endParaRPr lang="es-ES" sz="1600" b="1" dirty="0"/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Xevi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Vilardell</a:t>
            </a:r>
            <a:endParaRPr lang="es-ES" sz="1600" dirty="0" err="1"/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Susanna </a:t>
            </a:r>
            <a:r>
              <a:rPr lang="es-ES" sz="1600" dirty="0" err="1">
                <a:ea typeface="+mn-lt"/>
                <a:cs typeface="+mn-lt"/>
              </a:rPr>
              <a:t>Alabern</a:t>
            </a:r>
            <a:endParaRPr lang="es-ES" sz="1600" dirty="0" err="1"/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Marta </a:t>
            </a:r>
            <a:r>
              <a:rPr lang="es-ES" sz="1600" dirty="0" err="1">
                <a:ea typeface="+mn-lt"/>
                <a:cs typeface="+mn-lt"/>
              </a:rPr>
              <a:t>Muntadas</a:t>
            </a:r>
            <a:r>
              <a:rPr lang="es-ES" sz="1600" dirty="0">
                <a:ea typeface="+mn-lt"/>
                <a:cs typeface="+mn-lt"/>
              </a:rPr>
              <a:t> </a:t>
            </a:r>
            <a:endParaRPr lang="es-ES" sz="1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9C55C36-BE45-439F-A0E6-322E6B3F7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438" y="1473616"/>
            <a:ext cx="3283564" cy="4996853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s-ES" sz="1600" b="1" dirty="0">
                <a:ea typeface="+mn-lt"/>
                <a:cs typeface="+mn-lt"/>
              </a:rPr>
              <a:t>COMISSIÓ DE MENJADOR:</a:t>
            </a:r>
            <a:endParaRPr lang="es-ES" sz="1600" b="1" dirty="0"/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Anna Colomer</a:t>
            </a:r>
          </a:p>
          <a:p>
            <a:pPr>
              <a:spcBef>
                <a:spcPts val="500"/>
              </a:spcBef>
            </a:pPr>
            <a:r>
              <a:rPr lang="es-ES" sz="1600" dirty="0" err="1">
                <a:ea typeface="+mn-lt"/>
                <a:cs typeface="+mn-lt"/>
              </a:rPr>
              <a:t>Meri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Piazuelo</a:t>
            </a:r>
            <a:endParaRPr lang="es-ES" sz="1600" dirty="0"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Roser </a:t>
            </a:r>
            <a:r>
              <a:rPr lang="es-ES" sz="1600" dirty="0" err="1">
                <a:ea typeface="+mn-lt"/>
                <a:cs typeface="+mn-lt"/>
              </a:rPr>
              <a:t>Cueli</a:t>
            </a:r>
            <a:endParaRPr lang="es-ES" sz="1600" dirty="0"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Carles Romeu </a:t>
            </a:r>
            <a:br>
              <a:rPr lang="es-ES" sz="1600" dirty="0">
                <a:ea typeface="+mn-lt"/>
                <a:cs typeface="+mn-lt"/>
              </a:rPr>
            </a:br>
            <a:endParaRPr lang="es-ES" sz="1600" dirty="0"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s-ES" sz="1600" b="1" dirty="0">
                <a:ea typeface="+mn-lt"/>
                <a:cs typeface="+mn-lt"/>
              </a:rPr>
              <a:t>COMISSIÓ DE PARTICIPACIÓ: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Roser </a:t>
            </a:r>
            <a:r>
              <a:rPr lang="es-ES" sz="1600" dirty="0" err="1">
                <a:ea typeface="+mn-lt"/>
                <a:cs typeface="+mn-lt"/>
              </a:rPr>
              <a:t>Cueli</a:t>
            </a:r>
            <a:endParaRPr lang="es-ES" sz="1600" dirty="0">
              <a:ea typeface="+mn-lt"/>
              <a:cs typeface="+mn-lt"/>
            </a:endParaRP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Eva Colomer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Jordi Tió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Jordi Rovira 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Pere Garcia</a:t>
            </a:r>
          </a:p>
          <a:p>
            <a:pPr marL="0" indent="0">
              <a:spcBef>
                <a:spcPts val="500"/>
              </a:spcBef>
              <a:buNone/>
            </a:pPr>
            <a:endParaRPr lang="es-ES" sz="1600" dirty="0"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s-ES" sz="1600" dirty="0">
                <a:ea typeface="+mn-lt"/>
                <a:cs typeface="+mn-lt"/>
              </a:rPr>
              <a:t>COMISSIÓ DE TRESORERIA: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Carles Romeu</a:t>
            </a:r>
          </a:p>
          <a:p>
            <a:pPr>
              <a:spcBef>
                <a:spcPts val="500"/>
              </a:spcBef>
            </a:pPr>
            <a:r>
              <a:rPr lang="es-ES" sz="1600" dirty="0">
                <a:ea typeface="+mn-lt"/>
                <a:cs typeface="+mn-lt"/>
              </a:rPr>
              <a:t>Gerard </a:t>
            </a:r>
            <a:r>
              <a:rPr lang="es-ES" sz="1600" dirty="0" err="1">
                <a:ea typeface="+mn-lt"/>
                <a:cs typeface="+mn-lt"/>
              </a:rPr>
              <a:t>Garcia</a:t>
            </a:r>
            <a:endParaRPr lang="en-US" sz="1600" dirty="0" err="1">
              <a:ea typeface="+mn-lt"/>
              <a:cs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504F7F-3A75-485A-B62B-9CE91C5ADCF1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50</a:t>
            </a:fld>
            <a:endParaRPr lang="es-ES" sz="2400" dirty="0"/>
          </a:p>
        </p:txBody>
      </p:sp>
      <p:pic>
        <p:nvPicPr>
          <p:cNvPr id="7" name="Imagen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D8E42A2-07BB-40EB-B82D-39398FDF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930" y="497263"/>
            <a:ext cx="1660622" cy="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2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DBF2E-2A74-4FAA-A257-95C69DE4A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183" y="942594"/>
            <a:ext cx="7315200" cy="164317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s-ES" dirty="0">
                <a:ea typeface="+mj-lt"/>
                <a:cs typeface="+mj-lt"/>
              </a:rPr>
              <a:t>7. </a:t>
            </a:r>
            <a:r>
              <a:rPr lang="es-ES" dirty="0" err="1">
                <a:ea typeface="+mj-lt"/>
                <a:cs typeface="+mj-lt"/>
              </a:rPr>
              <a:t>Torn</a:t>
            </a:r>
            <a:r>
              <a:rPr lang="es-ES" dirty="0">
                <a:ea typeface="+mj-lt"/>
                <a:cs typeface="+mj-lt"/>
              </a:rPr>
              <a:t> </a:t>
            </a:r>
            <a:r>
              <a:rPr lang="es-ES" dirty="0" err="1">
                <a:ea typeface="+mj-lt"/>
                <a:cs typeface="+mj-lt"/>
              </a:rPr>
              <a:t>obert</a:t>
            </a:r>
            <a:r>
              <a:rPr lang="es-ES" dirty="0">
                <a:ea typeface="+mj-lt"/>
                <a:cs typeface="+mj-lt"/>
              </a:rPr>
              <a:t> de </a:t>
            </a:r>
            <a:r>
              <a:rPr lang="es-ES" dirty="0" err="1">
                <a:ea typeface="+mj-lt"/>
                <a:cs typeface="+mj-lt"/>
              </a:rPr>
              <a:t>paraula</a:t>
            </a:r>
          </a:p>
          <a:p>
            <a:endParaRPr lang="es-ES" dirty="0">
              <a:ea typeface="+mj-lt"/>
              <a:cs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729E-D5B3-4784-8FBC-02A27DB96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183" y="2068461"/>
            <a:ext cx="7315200" cy="914400"/>
          </a:xfrm>
        </p:spPr>
        <p:txBody>
          <a:bodyPr/>
          <a:lstStyle/>
          <a:p>
            <a:r>
              <a:rPr lang="es-ES" dirty="0" err="1"/>
              <a:t>Assamblea</a:t>
            </a:r>
            <a:r>
              <a:rPr lang="es-ES" dirty="0"/>
              <a:t> Ordinaria </a:t>
            </a:r>
            <a:r>
              <a:rPr lang="es-ES" dirty="0" err="1"/>
              <a:t>Novembre</a:t>
            </a:r>
            <a:r>
              <a:rPr lang="es-ES" dirty="0"/>
              <a:t> 2021</a:t>
            </a:r>
            <a:br>
              <a:rPr lang="es-ES" dirty="0"/>
            </a:br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3A304D0-E7E7-44C2-B21E-A64400246D0D}"/>
              </a:ext>
            </a:extLst>
          </p:cNvPr>
          <p:cNvSpPr txBox="1">
            <a:spLocks/>
          </p:cNvSpPr>
          <p:nvPr/>
        </p:nvSpPr>
        <p:spPr>
          <a:xfrm>
            <a:off x="1069183" y="4332339"/>
            <a:ext cx="7930884" cy="1883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puc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col.laborar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l’AFA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? Si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ets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una familia interesada en formar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part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l’AFA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ens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pots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enviar un mail 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presidencia@afaleradedalt.com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 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Us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animem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 formar-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ne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part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Es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tenen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en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compte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els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dubtes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de les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famílies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? Sí,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sempre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que hi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un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dubte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preocupació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és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molt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important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enviar-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per mail a la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comissió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que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pertoca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Aquesta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estudiarà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i es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posarà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contacte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la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família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pertinent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per tal de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fer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el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seguiment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.  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1600" u="sng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ECD7DD-B044-4936-B0AF-56A8BDAF4449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51</a:t>
            </a:fld>
            <a:endParaRPr lang="es-ES" sz="2400" dirty="0"/>
          </a:p>
        </p:txBody>
      </p:sp>
      <p:pic>
        <p:nvPicPr>
          <p:cNvPr id="6" name="Imagen 5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3C9F6878-F4EA-4158-894A-F9CAFEAFE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17" y="2423447"/>
            <a:ext cx="2041866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D7B5A7-4CEF-4CB5-98EA-B2AF585E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134" y="958320"/>
            <a:ext cx="8652933" cy="5594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regidoria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d’ensenyament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l’Ajuntament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de Tona, en les que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s’han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tractat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 diverses </a:t>
            </a: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temàtiques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endParaRPr lang="es-ES" sz="24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Sol·licitud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d’espai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extern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a la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realització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proves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PCR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als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alumnes.</a:t>
            </a:r>
          </a:p>
          <a:p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Manca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manteniment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 lvl="1"/>
            <a:r>
              <a:rPr lang="es-ES" dirty="0">
                <a:ea typeface="+mn-lt"/>
                <a:cs typeface="+mn-lt"/>
              </a:rPr>
              <a:t>Des de </a:t>
            </a:r>
            <a:r>
              <a:rPr lang="es-ES" dirty="0" err="1">
                <a:ea typeface="+mn-lt"/>
                <a:cs typeface="+mn-lt"/>
              </a:rPr>
              <a:t>l’Ajuntament</a:t>
            </a:r>
            <a:r>
              <a:rPr lang="es-ES" dirty="0">
                <a:ea typeface="+mn-lt"/>
                <a:cs typeface="+mn-lt"/>
              </a:rPr>
              <a:t> han </a:t>
            </a:r>
            <a:r>
              <a:rPr lang="es-ES" dirty="0" err="1">
                <a:ea typeface="+mn-lt"/>
                <a:cs typeface="+mn-lt"/>
              </a:rPr>
              <a:t>sol·licitat</a:t>
            </a:r>
            <a:r>
              <a:rPr lang="es-ES" dirty="0">
                <a:ea typeface="+mn-lt"/>
                <a:cs typeface="+mn-lt"/>
              </a:rPr>
              <a:t> un </a:t>
            </a:r>
            <a:r>
              <a:rPr lang="es-ES" dirty="0" err="1">
                <a:ea typeface="+mn-lt"/>
                <a:cs typeface="+mn-lt"/>
              </a:rPr>
              <a:t>recurs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tècnic</a:t>
            </a:r>
            <a:r>
              <a:rPr lang="es-ES" dirty="0">
                <a:ea typeface="+mn-lt"/>
                <a:cs typeface="+mn-lt"/>
              </a:rPr>
              <a:t> de la </a:t>
            </a:r>
            <a:r>
              <a:rPr lang="es-ES" dirty="0" err="1">
                <a:ea typeface="+mn-lt"/>
                <a:cs typeface="+mn-lt"/>
              </a:rPr>
              <a:t>Diputació</a:t>
            </a:r>
            <a:r>
              <a:rPr lang="es-ES" dirty="0">
                <a:ea typeface="+mn-lt"/>
                <a:cs typeface="+mn-lt"/>
              </a:rPr>
              <a:t> de Barcelona </a:t>
            </a:r>
            <a:r>
              <a:rPr lang="es-ES" dirty="0" err="1">
                <a:ea typeface="+mn-lt"/>
                <a:cs typeface="+mn-lt"/>
              </a:rPr>
              <a:t>amb</a:t>
            </a:r>
            <a:r>
              <a:rPr lang="es-ES" dirty="0">
                <a:ea typeface="+mn-lt"/>
                <a:cs typeface="+mn-lt"/>
              </a:rPr>
              <a:t> el que es </a:t>
            </a:r>
            <a:r>
              <a:rPr lang="es-ES" dirty="0" err="1">
                <a:ea typeface="+mn-lt"/>
                <a:cs typeface="+mn-lt"/>
              </a:rPr>
              <a:t>farà</a:t>
            </a:r>
            <a:r>
              <a:rPr lang="es-ES" dirty="0">
                <a:ea typeface="+mn-lt"/>
                <a:cs typeface="+mn-lt"/>
              </a:rPr>
              <a:t> un informe de la </a:t>
            </a:r>
            <a:r>
              <a:rPr lang="es-ES" dirty="0" err="1">
                <a:ea typeface="+mn-lt"/>
                <a:cs typeface="+mn-lt"/>
              </a:rPr>
              <a:t>situació</a:t>
            </a:r>
            <a:r>
              <a:rPr lang="es-ES" dirty="0">
                <a:ea typeface="+mn-lt"/>
                <a:cs typeface="+mn-lt"/>
              </a:rPr>
              <a:t> actual per tal de </a:t>
            </a:r>
            <a:r>
              <a:rPr lang="es-ES" dirty="0" err="1">
                <a:ea typeface="+mn-lt"/>
                <a:cs typeface="+mn-lt"/>
              </a:rPr>
              <a:t>realitzar</a:t>
            </a:r>
            <a:r>
              <a:rPr lang="es-ES" dirty="0">
                <a:ea typeface="+mn-lt"/>
                <a:cs typeface="+mn-lt"/>
              </a:rPr>
              <a:t> un </a:t>
            </a:r>
            <a:r>
              <a:rPr lang="es-ES" dirty="0" err="1">
                <a:ea typeface="+mn-lt"/>
                <a:cs typeface="+mn-lt"/>
              </a:rPr>
              <a:t>pla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d’actuació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lvl="1"/>
            <a:r>
              <a:rPr lang="es-ES" dirty="0" err="1">
                <a:ea typeface="+mn-lt"/>
                <a:cs typeface="+mn-lt"/>
              </a:rPr>
              <a:t>Tractament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d’humitats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pendent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d’actuació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lvl="1"/>
            <a:r>
              <a:rPr lang="es-ES" dirty="0" err="1">
                <a:ea typeface="+mn-lt"/>
                <a:cs typeface="+mn-lt"/>
              </a:rPr>
              <a:t>Processionària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manteniment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correctiu</a:t>
            </a:r>
            <a:r>
              <a:rPr lang="es-ES" dirty="0">
                <a:ea typeface="+mn-lt"/>
                <a:cs typeface="+mn-lt"/>
              </a:rPr>
              <a:t> anual.</a:t>
            </a:r>
          </a:p>
          <a:p>
            <a:pPr lvl="1"/>
            <a:r>
              <a:rPr lang="es-ES" dirty="0">
                <a:ea typeface="+mn-lt"/>
                <a:cs typeface="+mn-lt"/>
              </a:rPr>
              <a:t>Pintura de les </a:t>
            </a:r>
            <a:r>
              <a:rPr lang="es-ES" dirty="0" err="1">
                <a:ea typeface="+mn-lt"/>
                <a:cs typeface="+mn-lt"/>
              </a:rPr>
              <a:t>aules</a:t>
            </a:r>
            <a:r>
              <a:rPr lang="es-ES" dirty="0">
                <a:ea typeface="+mn-lt"/>
                <a:cs typeface="+mn-lt"/>
              </a:rPr>
              <a:t>, </a:t>
            </a:r>
            <a:r>
              <a:rPr lang="es-ES" dirty="0" err="1">
                <a:ea typeface="+mn-lt"/>
                <a:cs typeface="+mn-lt"/>
              </a:rPr>
              <a:t>s’han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pintat</a:t>
            </a:r>
            <a:r>
              <a:rPr lang="es-ES" dirty="0">
                <a:ea typeface="+mn-lt"/>
                <a:cs typeface="+mn-lt"/>
              </a:rPr>
              <a:t> varies </a:t>
            </a:r>
            <a:r>
              <a:rPr lang="es-ES" dirty="0" err="1">
                <a:ea typeface="+mn-lt"/>
                <a:cs typeface="+mn-lt"/>
              </a:rPr>
              <a:t>aules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dirty="0" err="1">
                <a:ea typeface="+mn-lt"/>
                <a:cs typeface="+mn-lt"/>
              </a:rPr>
              <a:t>durant</a:t>
            </a:r>
            <a:r>
              <a:rPr lang="es-ES" dirty="0">
                <a:ea typeface="+mn-lt"/>
                <a:cs typeface="+mn-lt"/>
              </a:rPr>
              <a:t> el </a:t>
            </a:r>
            <a:r>
              <a:rPr lang="es-ES" dirty="0" err="1">
                <a:ea typeface="+mn-lt"/>
                <a:cs typeface="+mn-lt"/>
              </a:rPr>
              <a:t>curs</a:t>
            </a:r>
            <a:r>
              <a:rPr lang="es-ES" dirty="0">
                <a:ea typeface="+mn-lt"/>
                <a:cs typeface="+mn-lt"/>
              </a:rPr>
              <a:t>.</a:t>
            </a:r>
          </a:p>
          <a:p>
            <a:pPr lvl="1"/>
            <a:r>
              <a:rPr lang="es-ES" dirty="0" err="1">
                <a:ea typeface="+mn-lt"/>
                <a:cs typeface="+mn-lt"/>
              </a:rPr>
              <a:t>Desplaçament</a:t>
            </a:r>
            <a:r>
              <a:rPr lang="es-ES" dirty="0">
                <a:ea typeface="+mn-lt"/>
                <a:cs typeface="+mn-lt"/>
              </a:rPr>
              <a:t> de les </a:t>
            </a:r>
            <a:r>
              <a:rPr lang="es-ES" dirty="0" err="1">
                <a:ea typeface="+mn-lt"/>
                <a:cs typeface="+mn-lt"/>
              </a:rPr>
              <a:t>escombraries</a:t>
            </a:r>
            <a:r>
              <a:rPr lang="es-ES" dirty="0">
                <a:ea typeface="+mn-lt"/>
                <a:cs typeface="+mn-lt"/>
              </a:rPr>
              <a:t> de la porta </a:t>
            </a:r>
            <a:r>
              <a:rPr lang="es-ES" dirty="0" err="1">
                <a:ea typeface="+mn-lt"/>
                <a:cs typeface="+mn-lt"/>
              </a:rPr>
              <a:t>d’entrada</a:t>
            </a:r>
            <a:r>
              <a:rPr lang="es-ES" dirty="0">
                <a:ea typeface="+mn-lt"/>
                <a:cs typeface="+mn-lt"/>
              </a:rPr>
              <a:t> i </a:t>
            </a:r>
            <a:r>
              <a:rPr lang="es-ES" dirty="0" err="1">
                <a:ea typeface="+mn-lt"/>
                <a:cs typeface="+mn-lt"/>
              </a:rPr>
              <a:t>sortida</a:t>
            </a:r>
            <a:r>
              <a:rPr lang="es-ES" dirty="0">
                <a:ea typeface="+mn-lt"/>
                <a:cs typeface="+mn-lt"/>
              </a:rPr>
              <a:t> de la cuina.</a:t>
            </a:r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C41E9E2-78EA-4B77-B2BA-E7E45B9B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138" y="0"/>
            <a:ext cx="3014428" cy="26289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0C47D3-3154-4412-92AE-452F14434482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6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2658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D7B5A7-4CEF-4CB5-98EA-B2AF585E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134" y="958320"/>
            <a:ext cx="8652933" cy="5594878"/>
          </a:xfrm>
        </p:spPr>
        <p:txBody>
          <a:bodyPr>
            <a:noAutofit/>
          </a:bodyPr>
          <a:lstStyle/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entre les diverses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comissions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Contractació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d’empresa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externa que gestiona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formacions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bonificades per les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treballadores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Proposta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d’actuació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portar a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terme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pels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pressupostos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participatius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l’ajuntament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Tona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l’any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2020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reunions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veïnatge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ajuntament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concretar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l’actuació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L’actuació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es tracta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pacificació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voltant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l’Era de Dalt.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Assistència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reunió del Pla Local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Seguretat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posar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manifest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situacions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manca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seguretat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l’entorn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ja que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aquesta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informació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s’utilitza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confecció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Pla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Seguretat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Tona.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Coordinació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per al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suport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 la festa de final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inflables.</a:t>
            </a:r>
          </a:p>
          <a:p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Organització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comiat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dels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alumnes/as de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sisè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b="1" dirty="0" err="1">
                <a:solidFill>
                  <a:schemeClr val="tx1"/>
                </a:solidFill>
                <a:ea typeface="+mn-lt"/>
                <a:cs typeface="+mn-lt"/>
              </a:rPr>
              <a:t>curs</a:t>
            </a:r>
            <a:r>
              <a:rPr lang="es-ES" sz="1600" b="1" dirty="0">
                <a:solidFill>
                  <a:schemeClr val="tx1"/>
                </a:solidFill>
                <a:ea typeface="+mn-lt"/>
                <a:cs typeface="+mn-lt"/>
              </a:rPr>
              <a:t> 19-20 i 20-21 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al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Teatre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Canal de Tona.</a:t>
            </a:r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C41E9E2-78EA-4B77-B2BA-E7E45B9B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138" y="0"/>
            <a:ext cx="3014428" cy="26289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0C47D3-3154-4412-92AE-452F14434482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7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4714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DAD65-2F1E-4A92-A065-D6EFE9A15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5828241" cy="1687511"/>
          </a:xfrm>
        </p:spPr>
        <p:txBody>
          <a:bodyPr>
            <a:normAutofit fontScale="25000" lnSpcReduction="20000"/>
          </a:bodyPr>
          <a:lstStyle/>
          <a:p>
            <a:r>
              <a:rPr lang="es-ES" sz="7200" dirty="0" err="1">
                <a:ea typeface="+mn-lt"/>
                <a:cs typeface="+mn-lt"/>
              </a:rPr>
              <a:t>Actuacions</a:t>
            </a:r>
            <a:r>
              <a:rPr lang="es-ES" sz="7200" dirty="0">
                <a:ea typeface="+mn-lt"/>
                <a:cs typeface="+mn-lt"/>
              </a:rPr>
              <a:t> al pati.</a:t>
            </a:r>
            <a:endParaRPr lang="es-ES" sz="7200" dirty="0"/>
          </a:p>
          <a:p>
            <a:r>
              <a:rPr lang="es-ES" sz="7200" dirty="0" err="1">
                <a:ea typeface="+mn-lt"/>
                <a:cs typeface="+mn-lt"/>
              </a:rPr>
              <a:t>Carnestoltes</a:t>
            </a:r>
            <a:r>
              <a:rPr lang="es-ES" sz="7200" dirty="0">
                <a:ea typeface="+mn-lt"/>
                <a:cs typeface="+mn-lt"/>
              </a:rPr>
              <a:t>.</a:t>
            </a:r>
            <a:endParaRPr lang="es-ES" sz="7200" dirty="0"/>
          </a:p>
          <a:p>
            <a:r>
              <a:rPr lang="es-ES" sz="7200" dirty="0" err="1">
                <a:ea typeface="+mn-lt"/>
                <a:cs typeface="+mn-lt"/>
              </a:rPr>
              <a:t>Activitat</a:t>
            </a:r>
            <a:r>
              <a:rPr lang="es-ES" sz="7200" dirty="0">
                <a:ea typeface="+mn-lt"/>
                <a:cs typeface="+mn-lt"/>
              </a:rPr>
              <a:t> formativa: </a:t>
            </a:r>
            <a:r>
              <a:rPr lang="es-ES" sz="7200" dirty="0" err="1">
                <a:ea typeface="+mn-lt"/>
                <a:cs typeface="+mn-lt"/>
              </a:rPr>
              <a:t>Ús</a:t>
            </a:r>
            <a:r>
              <a:rPr lang="es-ES" sz="7200" dirty="0">
                <a:ea typeface="+mn-lt"/>
                <a:cs typeface="+mn-lt"/>
              </a:rPr>
              <a:t> i </a:t>
            </a:r>
            <a:r>
              <a:rPr lang="es-ES" sz="7200" dirty="0" err="1">
                <a:ea typeface="+mn-lt"/>
                <a:cs typeface="+mn-lt"/>
              </a:rPr>
              <a:t>abús</a:t>
            </a:r>
            <a:r>
              <a:rPr lang="es-ES" sz="7200" dirty="0">
                <a:ea typeface="+mn-lt"/>
                <a:cs typeface="+mn-lt"/>
              </a:rPr>
              <a:t> de les </a:t>
            </a:r>
            <a:r>
              <a:rPr lang="es-ES" sz="7200" dirty="0" err="1">
                <a:ea typeface="+mn-lt"/>
                <a:cs typeface="+mn-lt"/>
              </a:rPr>
              <a:t>pantalles</a:t>
            </a:r>
            <a:r>
              <a:rPr lang="es-ES" sz="7200" dirty="0">
                <a:ea typeface="+mn-lt"/>
                <a:cs typeface="+mn-lt"/>
              </a:rPr>
              <a:t>.</a:t>
            </a:r>
            <a:endParaRPr lang="es-ES" sz="7200" dirty="0"/>
          </a:p>
          <a:p>
            <a:r>
              <a:rPr lang="es-ES" sz="7200" dirty="0" err="1">
                <a:ea typeface="+mn-lt"/>
                <a:cs typeface="+mn-lt"/>
              </a:rPr>
              <a:t>Activitat</a:t>
            </a:r>
            <a:r>
              <a:rPr lang="es-ES" sz="7200" dirty="0">
                <a:ea typeface="+mn-lt"/>
                <a:cs typeface="+mn-lt"/>
              </a:rPr>
              <a:t> formativa - Escola-Institut.</a:t>
            </a:r>
            <a:br>
              <a:rPr lang="es-ES" sz="7200" dirty="0">
                <a:ea typeface="+mn-lt"/>
                <a:cs typeface="+mn-lt"/>
              </a:rPr>
            </a:br>
            <a:br>
              <a:rPr lang="es-ES" sz="7200" dirty="0">
                <a:ea typeface="+mn-lt"/>
                <a:cs typeface="+mn-lt"/>
              </a:rPr>
            </a:br>
            <a:br>
              <a:rPr lang="es-ES" dirty="0">
                <a:ea typeface="+mn-lt"/>
                <a:cs typeface="+mn-lt"/>
              </a:rPr>
            </a:br>
            <a:br>
              <a:rPr lang="es-ES" dirty="0">
                <a:ea typeface="+mn-lt"/>
                <a:cs typeface="+mn-lt"/>
              </a:rPr>
            </a:br>
            <a:br>
              <a:rPr lang="es-ES" dirty="0">
                <a:ea typeface="+mn-lt"/>
                <a:cs typeface="+mn-lt"/>
              </a:rPr>
            </a:br>
            <a:br>
              <a:rPr lang="es-ES" dirty="0">
                <a:ea typeface="+mn-lt"/>
                <a:cs typeface="+mn-lt"/>
              </a:rPr>
            </a:br>
            <a:br>
              <a:rPr lang="es-ES" dirty="0">
                <a:ea typeface="+mn-lt"/>
                <a:cs typeface="+mn-lt"/>
              </a:rPr>
            </a:b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F08F29D3-F3F9-4FEC-81F7-6BB3D7E06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7854" y="3847167"/>
            <a:ext cx="2593495" cy="2708678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61669DFC-0209-404F-84CB-0CE09793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68" y="3848100"/>
            <a:ext cx="3172531" cy="267723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29EB9DC-488F-4EC8-B117-78D7C403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>
            <a:normAutofit/>
          </a:bodyPr>
          <a:lstStyle/>
          <a:p>
            <a:r>
              <a:rPr lang="es-ES" sz="4800" dirty="0" err="1"/>
              <a:t>Participació</a:t>
            </a:r>
            <a:r>
              <a:rPr lang="es-ES" dirty="0"/>
              <a:t> </a:t>
            </a:r>
          </a:p>
        </p:txBody>
      </p:sp>
      <p:pic>
        <p:nvPicPr>
          <p:cNvPr id="10" name="Imagen 9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D4811863-18C3-4854-9BD7-9FBF0518D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55" y="629631"/>
            <a:ext cx="1660622" cy="7981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E3AED5-EFB6-4A62-B1EF-3FBA86609E81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8</a:t>
            </a:fld>
            <a:endParaRPr lang="es-ES" sz="2400" dirty="0"/>
          </a:p>
        </p:txBody>
      </p:sp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305DC33-E2E1-4A97-9F1A-5999D5E5B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818" y="69057"/>
            <a:ext cx="3312104" cy="2888505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F34FE7AD-C8C8-4FF3-829D-27EB9A887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765" y="2282527"/>
            <a:ext cx="3312105" cy="4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3AC02F-B58D-48F1-B644-3BFD70536765}"/>
              </a:ext>
            </a:extLst>
          </p:cNvPr>
          <p:cNvSpPr txBox="1"/>
          <p:nvPr/>
        </p:nvSpPr>
        <p:spPr>
          <a:xfrm>
            <a:off x="11480800" y="6215756"/>
            <a:ext cx="57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074761-37FD-4A20-A61F-914A1429AC6F}" type="slidenum">
              <a:rPr lang="es-ES" sz="2400" smtClean="0"/>
              <a:pPr algn="r"/>
              <a:t>9</a:t>
            </a:fld>
            <a:endParaRPr lang="es-ES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B88593-9E89-45EC-8153-5A547985A6D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800" dirty="0" err="1"/>
              <a:t>Menjador</a:t>
            </a:r>
            <a:r>
              <a:rPr lang="es-ES" dirty="0"/>
              <a:t> </a:t>
            </a:r>
          </a:p>
        </p:txBody>
      </p:sp>
      <p:pic>
        <p:nvPicPr>
          <p:cNvPr id="7" name="Imagen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4364F9D-80A2-4035-BEFD-7B397BAA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905" y="629631"/>
            <a:ext cx="1660622" cy="798137"/>
          </a:xfrm>
          <a:prstGeom prst="rect">
            <a:avLst/>
          </a:prstGeom>
        </p:spPr>
      </p:pic>
      <p:pic>
        <p:nvPicPr>
          <p:cNvPr id="12" name="Imagen 1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D5733F-27CF-4B8C-A74F-C413836BC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383" y="14287"/>
            <a:ext cx="3503237" cy="3055194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DDD4D1EC-7197-4DBD-B0C5-97AB7E5619AB}"/>
              </a:ext>
            </a:extLst>
          </p:cNvPr>
          <p:cNvSpPr txBox="1">
            <a:spLocks/>
          </p:cNvSpPr>
          <p:nvPr/>
        </p:nvSpPr>
        <p:spPr>
          <a:xfrm>
            <a:off x="677334" y="1662218"/>
            <a:ext cx="8652933" cy="4467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sz="2400" b="1" dirty="0" err="1">
                <a:solidFill>
                  <a:schemeClr val="tx1"/>
                </a:solidFill>
                <a:ea typeface="+mn-lt"/>
                <a:cs typeface="+mn-lt"/>
              </a:rPr>
              <a:t>Presentació</a:t>
            </a:r>
            <a:r>
              <a:rPr lang="es-ES" sz="2400" b="1" dirty="0">
                <a:solidFill>
                  <a:schemeClr val="tx1"/>
                </a:solidFill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endParaRPr lang="es-ES" sz="2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l’AFA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treballa per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millora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d’acollida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permanència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tarda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l’escola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Era de Dalt.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Aquesta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vetlla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fomentar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l’alimentació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saludable,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millorar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confort en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diferents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espais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acompanyar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dinamització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monitoratge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promocionant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l’educació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lleure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L’equip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comissió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reuneix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manera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periòdica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fer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un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seguiment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les tasques i les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accions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que calen per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millora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la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qualitat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També  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realitzen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visites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puntuals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amb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la coordinadora per a 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l'acompanyament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l’assoliment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objectius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part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personal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monitoratge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cuina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així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per un bon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funcionament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A través del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compte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@afaeradedalt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d’Instagram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es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mostra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el que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passa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en el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dia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l’espai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menjador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espais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lleure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dels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diferents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serveis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Us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ea typeface="+mn-lt"/>
                <a:cs typeface="+mn-lt"/>
              </a:rPr>
              <a:t>animem</a:t>
            </a:r>
            <a:r>
              <a:rPr lang="es-ES" sz="1600" dirty="0">
                <a:solidFill>
                  <a:schemeClr val="tx1"/>
                </a:solidFill>
                <a:ea typeface="+mn-lt"/>
                <a:cs typeface="+mn-lt"/>
              </a:rPr>
              <a:t> a seguir-nos!</a:t>
            </a:r>
          </a:p>
        </p:txBody>
      </p:sp>
    </p:spTree>
    <p:extLst>
      <p:ext uri="{BB962C8B-B14F-4D97-AF65-F5344CB8AC3E}">
        <p14:creationId xmlns:p14="http://schemas.microsoft.com/office/powerpoint/2010/main" val="32759794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4509</Words>
  <Application>Microsoft Office PowerPoint</Application>
  <PresentationFormat>Panorámica</PresentationFormat>
  <Paragraphs>1039</Paragraphs>
  <Slides>51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Arial</vt:lpstr>
      <vt:lpstr>Arial,Sans-Serif</vt:lpstr>
      <vt:lpstr>Calibri</vt:lpstr>
      <vt:lpstr>Trebuchet MS</vt:lpstr>
      <vt:lpstr>Wingdings 2</vt:lpstr>
      <vt:lpstr>Wingdings 3</vt:lpstr>
      <vt:lpstr>Faceta</vt:lpstr>
      <vt:lpstr>Assamblea Ordinaria Novembre 2021</vt:lpstr>
      <vt:lpstr>Ordre del dia</vt:lpstr>
      <vt:lpstr>2. Presentació de les activitats realitzades durant el curs 2020-21. </vt:lpstr>
      <vt:lpstr>Presidència </vt:lpstr>
      <vt:lpstr>Presentación de PowerPoint</vt:lpstr>
      <vt:lpstr>Presentación de PowerPoint</vt:lpstr>
      <vt:lpstr>Presentación de PowerPoint</vt:lpstr>
      <vt:lpstr>Participació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Comunicació </vt:lpstr>
      <vt:lpstr>3. Presentació de les activitats previstes per al curs 2021-22.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Presentació i aprovació, si s’escau, dels comptes anuals de l’AFA del curs 2020-21. </vt:lpstr>
      <vt:lpstr>Tresoreria </vt:lpstr>
      <vt:lpstr>Presentación de PowerPoint</vt:lpstr>
      <vt:lpstr>Presentación de PowerPoint</vt:lpstr>
      <vt:lpstr>Presentación de PowerPoint</vt:lpstr>
      <vt:lpstr>RESUM EXTRAESCOLARS</vt:lpstr>
      <vt:lpstr>RESUM CASALS</vt:lpstr>
      <vt:lpstr>APORTACIONS A L’ESCOLA</vt:lpstr>
      <vt:lpstr>APORTACIONS ALTRES ACTIVITATS</vt:lpstr>
      <vt:lpstr>ALTRES INGRESSOS</vt:lpstr>
      <vt:lpstr>RESUM</vt:lpstr>
      <vt:lpstr>BALANÇ I PÈRDUES I GUANYS</vt:lpstr>
      <vt:lpstr>BALANÇ I PÈRDUES I GUANYS</vt:lpstr>
      <vt:lpstr>5. Presentació i aprovació, si s'escau,del pressupost de l'AFA pel curs 2021-22. </vt:lpstr>
      <vt:lpstr>PRESSUPOST 2021-2022</vt:lpstr>
      <vt:lpstr>PRESSUPOST 2021-2022</vt:lpstr>
      <vt:lpstr>APORTACIONS A L’ESCOLA</vt:lpstr>
      <vt:lpstr>PRESSUPOST 2021-2022 - SERVEIS</vt:lpstr>
      <vt:lpstr>PRESSUPOST 2021-2022</vt:lpstr>
      <vt:lpstr>PRESSUPOST 2021-2022</vt:lpstr>
      <vt:lpstr>PRESSUPOST 2021-2022</vt:lpstr>
      <vt:lpstr>PRESSUPOST 2021-2022</vt:lpstr>
      <vt:lpstr>RESUM 2021- 2022</vt:lpstr>
      <vt:lpstr>6.Renovació de la Junta Directiva de l'AFA.  </vt:lpstr>
      <vt:lpstr>Junta Directiva AFA Era de Dalt</vt:lpstr>
      <vt:lpstr>7. Torn obert de paraula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XEVI</dc:creator>
  <cp:lastModifiedBy>Xavier Vilardell Bascompte</cp:lastModifiedBy>
  <cp:revision>889</cp:revision>
  <dcterms:created xsi:type="dcterms:W3CDTF">2021-11-05T21:35:52Z</dcterms:created>
  <dcterms:modified xsi:type="dcterms:W3CDTF">2021-11-08T21:01:02Z</dcterms:modified>
</cp:coreProperties>
</file>